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handoutMasterIdLst>
    <p:handoutMasterId r:id="rId24"/>
  </p:handoutMasterIdLst>
  <p:sldIdLst>
    <p:sldId id="256" r:id="rId2"/>
    <p:sldId id="272" r:id="rId3"/>
    <p:sldId id="294" r:id="rId4"/>
    <p:sldId id="257" r:id="rId5"/>
    <p:sldId id="301" r:id="rId6"/>
    <p:sldId id="296" r:id="rId7"/>
    <p:sldId id="259" r:id="rId8"/>
    <p:sldId id="298" r:id="rId9"/>
    <p:sldId id="293" r:id="rId10"/>
    <p:sldId id="300" r:id="rId11"/>
    <p:sldId id="302" r:id="rId12"/>
    <p:sldId id="283" r:id="rId13"/>
    <p:sldId id="303" r:id="rId14"/>
    <p:sldId id="287" r:id="rId15"/>
    <p:sldId id="288" r:id="rId16"/>
    <p:sldId id="276" r:id="rId17"/>
    <p:sldId id="289" r:id="rId18"/>
    <p:sldId id="264" r:id="rId19"/>
    <p:sldId id="262" r:id="rId20"/>
    <p:sldId id="260" r:id="rId21"/>
    <p:sldId id="266" r:id="rId22"/>
  </p:sldIdLst>
  <p:sldSz cx="9144000" cy="6858000" type="screen4x3"/>
  <p:notesSz cx="6858000" cy="952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78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77838"/>
          </a:xfrm>
          <a:prstGeom prst="rect">
            <a:avLst/>
          </a:prstGeom>
        </p:spPr>
        <p:txBody>
          <a:bodyPr vert="horz" lIns="91440" tIns="45720" rIns="91440" bIns="45720" rtlCol="0"/>
          <a:lstStyle>
            <a:lvl1pPr algn="r">
              <a:defRPr sz="1200"/>
            </a:lvl1pPr>
          </a:lstStyle>
          <a:p>
            <a:fld id="{EF472894-FCFA-41A2-B47D-2769997DB84E}" type="datetimeFigureOut">
              <a:rPr lang="en-GB" smtClean="0"/>
              <a:t>05/09/2024</a:t>
            </a:fld>
            <a:endParaRPr lang="en-GB"/>
          </a:p>
        </p:txBody>
      </p:sp>
      <p:sp>
        <p:nvSpPr>
          <p:cNvPr id="4" name="Footer Placeholder 3"/>
          <p:cNvSpPr>
            <a:spLocks noGrp="1"/>
          </p:cNvSpPr>
          <p:nvPr>
            <p:ph type="ftr" sz="quarter" idx="2"/>
          </p:nvPr>
        </p:nvSpPr>
        <p:spPr>
          <a:xfrm>
            <a:off x="0" y="9047163"/>
            <a:ext cx="2971800" cy="47783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047163"/>
            <a:ext cx="2971800" cy="477837"/>
          </a:xfrm>
          <a:prstGeom prst="rect">
            <a:avLst/>
          </a:prstGeom>
        </p:spPr>
        <p:txBody>
          <a:bodyPr vert="horz" lIns="91440" tIns="45720" rIns="91440" bIns="45720" rtlCol="0" anchor="b"/>
          <a:lstStyle>
            <a:lvl1pPr algn="r">
              <a:defRPr sz="1200"/>
            </a:lvl1pPr>
          </a:lstStyle>
          <a:p>
            <a:fld id="{6596F72F-99BE-412A-9491-098C7A0FE83E}" type="slidenum">
              <a:rPr lang="en-GB" smtClean="0"/>
              <a:t>‹#›</a:t>
            </a:fld>
            <a:endParaRPr lang="en-GB"/>
          </a:p>
        </p:txBody>
      </p:sp>
    </p:spTree>
    <p:extLst>
      <p:ext uri="{BB962C8B-B14F-4D97-AF65-F5344CB8AC3E}">
        <p14:creationId xmlns:p14="http://schemas.microsoft.com/office/powerpoint/2010/main" val="14914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78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77838"/>
          </a:xfrm>
          <a:prstGeom prst="rect">
            <a:avLst/>
          </a:prstGeom>
        </p:spPr>
        <p:txBody>
          <a:bodyPr vert="horz" lIns="91440" tIns="45720" rIns="91440" bIns="45720" rtlCol="0"/>
          <a:lstStyle>
            <a:lvl1pPr algn="r">
              <a:defRPr sz="1200"/>
            </a:lvl1pPr>
          </a:lstStyle>
          <a:p>
            <a:fld id="{9AE9C438-74FC-41E5-AB92-506DF5071194}" type="datetimeFigureOut">
              <a:rPr lang="en-GB" smtClean="0"/>
              <a:t>05/09/2024</a:t>
            </a:fld>
            <a:endParaRPr lang="en-GB"/>
          </a:p>
        </p:txBody>
      </p:sp>
      <p:sp>
        <p:nvSpPr>
          <p:cNvPr id="4" name="Slide Image Placeholder 3"/>
          <p:cNvSpPr>
            <a:spLocks noGrp="1" noRot="1" noChangeAspect="1"/>
          </p:cNvSpPr>
          <p:nvPr>
            <p:ph type="sldImg" idx="2"/>
          </p:nvPr>
        </p:nvSpPr>
        <p:spPr>
          <a:xfrm>
            <a:off x="1285875" y="1190625"/>
            <a:ext cx="4286250" cy="32146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584700"/>
            <a:ext cx="5486400" cy="37496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47163"/>
            <a:ext cx="2971800" cy="4778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047163"/>
            <a:ext cx="2971800" cy="477837"/>
          </a:xfrm>
          <a:prstGeom prst="rect">
            <a:avLst/>
          </a:prstGeom>
        </p:spPr>
        <p:txBody>
          <a:bodyPr vert="horz" lIns="91440" tIns="45720" rIns="91440" bIns="45720" rtlCol="0" anchor="b"/>
          <a:lstStyle>
            <a:lvl1pPr algn="r">
              <a:defRPr sz="1200"/>
            </a:lvl1pPr>
          </a:lstStyle>
          <a:p>
            <a:fld id="{D1D48C73-560E-4733-BC6B-762F534D45DD}" type="slidenum">
              <a:rPr lang="en-GB" smtClean="0"/>
              <a:t>‹#›</a:t>
            </a:fld>
            <a:endParaRPr lang="en-GB"/>
          </a:p>
        </p:txBody>
      </p:sp>
    </p:spTree>
    <p:extLst>
      <p:ext uri="{BB962C8B-B14F-4D97-AF65-F5344CB8AC3E}">
        <p14:creationId xmlns:p14="http://schemas.microsoft.com/office/powerpoint/2010/main" val="98284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4EAF98-610F-438C-8F3D-FCA29740C0FE}"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F6D7A-7B6C-4D40-9A52-E53A05BFEBA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4EAF98-610F-438C-8F3D-FCA29740C0FE}"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F6D7A-7B6C-4D40-9A52-E53A05BFEBA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4EAF98-610F-438C-8F3D-FCA29740C0FE}"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F6D7A-7B6C-4D40-9A52-E53A05BFEBA8}"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4EAF98-610F-438C-8F3D-FCA29740C0FE}"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F6D7A-7B6C-4D40-9A52-E53A05BFEBA8}"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EAF98-610F-438C-8F3D-FCA29740C0FE}"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F6D7A-7B6C-4D40-9A52-E53A05BFEBA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E4EAF98-610F-438C-8F3D-FCA29740C0FE}"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F6D7A-7B6C-4D40-9A52-E53A05BFEBA8}"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EAF98-610F-438C-8F3D-FCA29740C0FE}" type="datetimeFigureOut">
              <a:rPr lang="en-GB" smtClean="0"/>
              <a:t>05/09/2024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EF6D7A-7B6C-4D40-9A52-E53A05BFEBA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4EAF98-610F-438C-8F3D-FCA29740C0FE}" type="datetimeFigureOut">
              <a:rPr lang="en-GB" smtClean="0"/>
              <a:t>05/09/2024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EF6D7A-7B6C-4D40-9A52-E53A05BFEBA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E4EAF98-610F-438C-8F3D-FCA29740C0FE}" type="datetimeFigureOut">
              <a:rPr lang="en-GB" smtClean="0"/>
              <a:t>05/09/2024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EF6D7A-7B6C-4D40-9A52-E53A05BFEBA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4EAF98-610F-438C-8F3D-FCA29740C0FE}"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F6D7A-7B6C-4D40-9A52-E53A05BFEBA8}"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EAF98-610F-438C-8F3D-FCA29740C0FE}"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F6D7A-7B6C-4D40-9A52-E53A05BFEBA8}"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E4EAF98-610F-438C-8F3D-FCA29740C0FE}" type="datetimeFigureOut">
              <a:rPr lang="en-GB" smtClean="0"/>
              <a:t>05/09/2024</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8EF6D7A-7B6C-4D40-9A52-E53A05BFEBA8}"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6712"/>
            <a:ext cx="7772400" cy="1728192"/>
          </a:xfrm>
        </p:spPr>
        <p:txBody>
          <a:bodyPr>
            <a:noAutofit/>
          </a:bodyPr>
          <a:lstStyle/>
          <a:p>
            <a:r>
              <a:rPr lang="en-GB" sz="4800" b="1" dirty="0">
                <a:solidFill>
                  <a:srgbClr val="FF0000"/>
                </a:solidFill>
                <a:latin typeface="Comic Sans MS" panose="030F0702030302020204" pitchFamily="66" charset="0"/>
              </a:rPr>
              <a:t>RANGE HIGH SCHOOL</a:t>
            </a:r>
            <a:br>
              <a:rPr lang="en-GB" sz="4800" b="1" dirty="0">
                <a:solidFill>
                  <a:srgbClr val="FF0000"/>
                </a:solidFill>
                <a:latin typeface="Comic Sans MS" panose="030F0702030302020204" pitchFamily="66" charset="0"/>
              </a:rPr>
            </a:br>
            <a:r>
              <a:rPr lang="en-GB" sz="4800" b="1" dirty="0">
                <a:solidFill>
                  <a:srgbClr val="FF0000"/>
                </a:solidFill>
                <a:latin typeface="Comic Sans MS" panose="030F0702030302020204" pitchFamily="66" charset="0"/>
              </a:rPr>
              <a:t>Attendance 2024 </a:t>
            </a:r>
            <a:endParaRPr lang="en-GB" sz="4800" b="1"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708920"/>
            <a:ext cx="5154002" cy="2550705"/>
          </a:xfrm>
          <a:prstGeom prst="rect">
            <a:avLst/>
          </a:prstGeom>
        </p:spPr>
      </p:pic>
    </p:spTree>
    <p:extLst>
      <p:ext uri="{BB962C8B-B14F-4D97-AF65-F5344CB8AC3E}">
        <p14:creationId xmlns:p14="http://schemas.microsoft.com/office/powerpoint/2010/main" val="220993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b="1" dirty="0">
                <a:solidFill>
                  <a:srgbClr val="FF0000"/>
                </a:solidFill>
                <a:latin typeface="Comic Sans MS" panose="030F0702030302020204" pitchFamily="66" charset="0"/>
              </a:rPr>
              <a:t>Graduated response &amp; support in school </a:t>
            </a:r>
          </a:p>
        </p:txBody>
      </p:sp>
      <p:sp>
        <p:nvSpPr>
          <p:cNvPr id="6" name="Rectangle 1"/>
          <p:cNvSpPr>
            <a:spLocks noChangeArrowheads="1"/>
          </p:cNvSpPr>
          <p:nvPr/>
        </p:nvSpPr>
        <p:spPr bwMode="auto">
          <a:xfrm>
            <a:off x="-405291" y="-89254"/>
            <a:ext cx="9740470" cy="58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Content Placeholder 1"/>
          <p:cNvSpPr>
            <a:spLocks noGrp="1"/>
          </p:cNvSpPr>
          <p:nvPr>
            <p:ph idx="1"/>
          </p:nvPr>
        </p:nvSpPr>
        <p:spPr>
          <a:xfrm>
            <a:off x="872067" y="1591056"/>
            <a:ext cx="7408333" cy="4535107"/>
          </a:xfrm>
        </p:spPr>
        <p:txBody>
          <a:bodyPr>
            <a:normAutofit fontScale="92500"/>
          </a:bodyPr>
          <a:lstStyle/>
          <a:p>
            <a:r>
              <a:rPr lang="en-GB" dirty="0">
                <a:latin typeface="Comic Sans MS" panose="030F0702030302020204" pitchFamily="66" charset="0"/>
              </a:rPr>
              <a:t>Your form tutor will remind you to look at your attendance regularly on class charts </a:t>
            </a:r>
          </a:p>
          <a:p>
            <a:r>
              <a:rPr lang="en-GB" dirty="0">
                <a:latin typeface="Comic Sans MS" panose="030F0702030302020204" pitchFamily="66" charset="0"/>
              </a:rPr>
              <a:t>All students will receive a letter each half term </a:t>
            </a:r>
          </a:p>
          <a:p>
            <a:pPr marL="0" indent="0" algn="ctr">
              <a:buNone/>
            </a:pPr>
            <a:r>
              <a:rPr lang="en-GB" dirty="0">
                <a:solidFill>
                  <a:srgbClr val="FF0000"/>
                </a:solidFill>
                <a:latin typeface="Comic Sans MS" panose="030F0702030302020204" pitchFamily="66" charset="0"/>
              </a:rPr>
              <a:t>If we are concerned </a:t>
            </a:r>
          </a:p>
          <a:p>
            <a:r>
              <a:rPr lang="en-GB" dirty="0">
                <a:latin typeface="Comic Sans MS" panose="030F0702030302020204" pitchFamily="66" charset="0"/>
              </a:rPr>
              <a:t>Your head or Asst head of year will discuss with you</a:t>
            </a:r>
          </a:p>
          <a:p>
            <a:r>
              <a:rPr lang="en-GB" dirty="0">
                <a:latin typeface="Comic Sans MS" panose="030F0702030302020204" pitchFamily="66" charset="0"/>
              </a:rPr>
              <a:t>Parents/carers will be invited into school </a:t>
            </a:r>
          </a:p>
          <a:p>
            <a:r>
              <a:rPr lang="en-GB" dirty="0">
                <a:latin typeface="Comic Sans MS" panose="030F0702030302020204" pitchFamily="66" charset="0"/>
              </a:rPr>
              <a:t>You may get invited to a meeting with Clare  Colton</a:t>
            </a:r>
          </a:p>
          <a:p>
            <a:r>
              <a:rPr lang="en-GB" dirty="0">
                <a:latin typeface="Comic Sans MS" panose="030F0702030302020204" pitchFamily="66" charset="0"/>
              </a:rPr>
              <a:t>You may get a home visit</a:t>
            </a:r>
          </a:p>
          <a:p>
            <a:pPr marL="0" indent="0" algn="ctr">
              <a:buNone/>
            </a:pPr>
            <a:r>
              <a:rPr lang="en-GB" dirty="0">
                <a:solidFill>
                  <a:srgbClr val="FF0000"/>
                </a:solidFill>
                <a:latin typeface="Comic Sans MS" panose="030F0702030302020204" pitchFamily="66" charset="0"/>
              </a:rPr>
              <a:t>If we are very concerned no improvement</a:t>
            </a:r>
          </a:p>
          <a:p>
            <a:r>
              <a:rPr lang="en-GB" dirty="0">
                <a:solidFill>
                  <a:srgbClr val="002060"/>
                </a:solidFill>
                <a:latin typeface="Comic Sans MS" panose="030F0702030302020204" pitchFamily="66" charset="0"/>
              </a:rPr>
              <a:t>You may get asked to go the </a:t>
            </a:r>
            <a:r>
              <a:rPr lang="en-GB" dirty="0" err="1">
                <a:solidFill>
                  <a:srgbClr val="002060"/>
                </a:solidFill>
                <a:latin typeface="Comic Sans MS" panose="030F0702030302020204" pitchFamily="66" charset="0"/>
              </a:rPr>
              <a:t>the</a:t>
            </a:r>
            <a:r>
              <a:rPr lang="en-GB" dirty="0">
                <a:solidFill>
                  <a:srgbClr val="002060"/>
                </a:solidFill>
                <a:latin typeface="Comic Sans MS" panose="030F0702030302020204" pitchFamily="66" charset="0"/>
              </a:rPr>
              <a:t> LEA panel </a:t>
            </a:r>
          </a:p>
          <a:p>
            <a:r>
              <a:rPr lang="en-GB" dirty="0">
                <a:solidFill>
                  <a:srgbClr val="002060"/>
                </a:solidFill>
                <a:latin typeface="Comic Sans MS" panose="030F0702030302020204" pitchFamily="66" charset="0"/>
              </a:rPr>
              <a:t>Your family may get a fine or be prosecuted </a:t>
            </a:r>
          </a:p>
          <a:p>
            <a:pPr marL="0" indent="0" algn="ctr">
              <a:buNone/>
            </a:pPr>
            <a:endParaRPr lang="en-GB" dirty="0">
              <a:solidFill>
                <a:srgbClr val="FF0000"/>
              </a:solidFill>
            </a:endParaRPr>
          </a:p>
          <a:p>
            <a:endParaRPr lang="en-GB" dirty="0"/>
          </a:p>
          <a:p>
            <a:endParaRPr lang="en-GB" dirty="0"/>
          </a:p>
        </p:txBody>
      </p:sp>
    </p:spTree>
    <p:extLst>
      <p:ext uri="{BB962C8B-B14F-4D97-AF65-F5344CB8AC3E}">
        <p14:creationId xmlns:p14="http://schemas.microsoft.com/office/powerpoint/2010/main" val="2925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6BB6EF7-FC22-4AAA-ABCF-BBF11285AEDF}"/>
              </a:ext>
            </a:extLst>
          </p:cNvPr>
          <p:cNvGraphicFramePr>
            <a:graphicFrameLocks noGrp="1"/>
          </p:cNvGraphicFramePr>
          <p:nvPr>
            <p:ph idx="1"/>
            <p:extLst>
              <p:ext uri="{D42A27DB-BD31-4B8C-83A1-F6EECF244321}">
                <p14:modId xmlns:p14="http://schemas.microsoft.com/office/powerpoint/2010/main" val="3098902706"/>
              </p:ext>
            </p:extLst>
          </p:nvPr>
        </p:nvGraphicFramePr>
        <p:xfrm>
          <a:off x="1475656" y="1988840"/>
          <a:ext cx="6912556" cy="4810017"/>
        </p:xfrm>
        <a:graphic>
          <a:graphicData uri="http://schemas.openxmlformats.org/drawingml/2006/table">
            <a:tbl>
              <a:tblPr firstRow="1" firstCol="1" bandRow="1">
                <a:tableStyleId>{5C22544A-7EE6-4342-B048-85BDC9FD1C3A}</a:tableStyleId>
              </a:tblPr>
              <a:tblGrid>
                <a:gridCol w="2592288">
                  <a:extLst>
                    <a:ext uri="{9D8B030D-6E8A-4147-A177-3AD203B41FA5}">
                      <a16:colId xmlns:a16="http://schemas.microsoft.com/office/drawing/2014/main" val="2523902259"/>
                    </a:ext>
                  </a:extLst>
                </a:gridCol>
                <a:gridCol w="4320268">
                  <a:extLst>
                    <a:ext uri="{9D8B030D-6E8A-4147-A177-3AD203B41FA5}">
                      <a16:colId xmlns:a16="http://schemas.microsoft.com/office/drawing/2014/main" val="3362963698"/>
                    </a:ext>
                  </a:extLst>
                </a:gridCol>
              </a:tblGrid>
              <a:tr h="204832">
                <a:tc>
                  <a:txBody>
                    <a:bodyPr/>
                    <a:lstStyle/>
                    <a:p>
                      <a:pPr>
                        <a:lnSpc>
                          <a:spcPct val="115000"/>
                        </a:lnSpc>
                        <a:spcAft>
                          <a:spcPts val="1000"/>
                        </a:spcAft>
                      </a:pPr>
                      <a:r>
                        <a:rPr lang="en-GB" sz="1200" dirty="0">
                          <a:solidFill>
                            <a:srgbClr val="00B050"/>
                          </a:solidFill>
                          <a:effectLst/>
                          <a:latin typeface="Comic Sans MS" panose="030F0702030302020204" pitchFamily="66" charset="0"/>
                        </a:rPr>
                        <a:t>Attendance between 100% and 95%</a:t>
                      </a:r>
                      <a:endParaRPr lang="en-GB" sz="11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986" marR="65986" marT="0" marB="0"/>
                </a:tc>
                <a:tc>
                  <a:txBody>
                    <a:bodyPr/>
                    <a:lstStyle/>
                    <a:p>
                      <a:pPr>
                        <a:lnSpc>
                          <a:spcPct val="115000"/>
                        </a:lnSpc>
                        <a:spcAft>
                          <a:spcPts val="1000"/>
                        </a:spcAft>
                      </a:pPr>
                      <a:r>
                        <a:rPr lang="en-GB" sz="1200" dirty="0">
                          <a:solidFill>
                            <a:srgbClr val="00B050"/>
                          </a:solidFill>
                          <a:effectLst/>
                          <a:latin typeface="Comic Sans MS" panose="030F0702030302020204" pitchFamily="66" charset="0"/>
                        </a:rPr>
                        <a:t>Well done . Keep up your good attendance </a:t>
                      </a:r>
                      <a:endParaRPr lang="en-GB" sz="11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986" marR="65986" marT="0" marB="0"/>
                </a:tc>
                <a:extLst>
                  <a:ext uri="{0D108BD9-81ED-4DB2-BD59-A6C34878D82A}">
                    <a16:rowId xmlns:a16="http://schemas.microsoft.com/office/drawing/2014/main" val="3801890066"/>
                  </a:ext>
                </a:extLst>
              </a:tr>
              <a:tr h="639983">
                <a:tc>
                  <a:txBody>
                    <a:bodyPr/>
                    <a:lstStyle/>
                    <a:p>
                      <a:pPr>
                        <a:lnSpc>
                          <a:spcPct val="115000"/>
                        </a:lnSpc>
                        <a:spcAft>
                          <a:spcPts val="1000"/>
                        </a:spcAft>
                      </a:pPr>
                      <a:r>
                        <a:rPr lang="en-GB" sz="1200" dirty="0">
                          <a:solidFill>
                            <a:schemeClr val="accent5"/>
                          </a:solidFill>
                          <a:effectLst/>
                          <a:latin typeface="Comic Sans MS" panose="030F0702030302020204" pitchFamily="66" charset="0"/>
                        </a:rPr>
                        <a:t>Attendance between 95% and 90%   </a:t>
                      </a:r>
                      <a:endParaRPr lang="en-GB" sz="1100"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986" marR="65986" marT="0" marB="0"/>
                </a:tc>
                <a:tc>
                  <a:txBody>
                    <a:bodyPr/>
                    <a:lstStyle/>
                    <a:p>
                      <a:pPr>
                        <a:lnSpc>
                          <a:spcPct val="115000"/>
                        </a:lnSpc>
                        <a:spcAft>
                          <a:spcPts val="1000"/>
                        </a:spcAft>
                      </a:pPr>
                      <a:r>
                        <a:rPr lang="en-GB" sz="1200" dirty="0">
                          <a:solidFill>
                            <a:schemeClr val="accent5"/>
                          </a:solidFill>
                          <a:effectLst/>
                          <a:latin typeface="Comic Sans MS" panose="030F0702030302020204" pitchFamily="66" charset="0"/>
                        </a:rPr>
                        <a:t>We are registering our concern and  letting you know that we will be monitoring your son or daughter’s attendance </a:t>
                      </a:r>
                      <a:endParaRPr lang="en-GB" sz="1100" dirty="0">
                        <a:solidFill>
                          <a:schemeClr val="accent5"/>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986" marR="65986" marT="0" marB="0"/>
                </a:tc>
                <a:extLst>
                  <a:ext uri="{0D108BD9-81ED-4DB2-BD59-A6C34878D82A}">
                    <a16:rowId xmlns:a16="http://schemas.microsoft.com/office/drawing/2014/main" val="3852925527"/>
                  </a:ext>
                </a:extLst>
              </a:tr>
              <a:tr h="1904447">
                <a:tc>
                  <a:txBody>
                    <a:bodyPr/>
                    <a:lstStyle/>
                    <a:p>
                      <a:pPr>
                        <a:lnSpc>
                          <a:spcPct val="115000"/>
                        </a:lnSpc>
                        <a:spcAft>
                          <a:spcPts val="1000"/>
                        </a:spcAft>
                      </a:pPr>
                      <a:r>
                        <a:rPr lang="en-GB" sz="1200" dirty="0">
                          <a:solidFill>
                            <a:srgbClr val="FF0000"/>
                          </a:solidFill>
                          <a:effectLst/>
                          <a:latin typeface="Comic Sans MS" panose="030F0702030302020204" pitchFamily="66" charset="0"/>
                        </a:rPr>
                        <a:t>Attendance below 90%  above 80%</a:t>
                      </a:r>
                      <a:endParaRPr lang="en-GB" sz="1100" dirty="0">
                        <a:solidFill>
                          <a:srgbClr val="FF0000"/>
                        </a:solidFill>
                        <a:effectLst/>
                        <a:latin typeface="Comic Sans MS" panose="030F0702030302020204" pitchFamily="66" charset="0"/>
                      </a:endParaRPr>
                    </a:p>
                    <a:p>
                      <a:pPr>
                        <a:lnSpc>
                          <a:spcPct val="115000"/>
                        </a:lnSpc>
                        <a:spcAft>
                          <a:spcPts val="1000"/>
                        </a:spcAft>
                      </a:pPr>
                      <a:r>
                        <a:rPr lang="en-GB" sz="1200" dirty="0">
                          <a:solidFill>
                            <a:srgbClr val="FF0000"/>
                          </a:solidFill>
                          <a:effectLst/>
                          <a:latin typeface="Comic Sans MS" panose="030F0702030302020204" pitchFamily="66" charset="0"/>
                        </a:rPr>
                        <a:t> </a:t>
                      </a:r>
                      <a:endParaRPr lang="en-GB" sz="1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986" marR="65986" marT="0" marB="0"/>
                </a:tc>
                <a:tc>
                  <a:txBody>
                    <a:bodyPr/>
                    <a:lstStyle/>
                    <a:p>
                      <a:pPr algn="just" fontAlgn="base">
                        <a:lnSpc>
                          <a:spcPct val="115000"/>
                        </a:lnSpc>
                        <a:spcAft>
                          <a:spcPts val="1000"/>
                        </a:spcAft>
                      </a:pPr>
                      <a:r>
                        <a:rPr lang="en-GB" sz="1200" dirty="0">
                          <a:solidFill>
                            <a:srgbClr val="FF0000"/>
                          </a:solidFill>
                          <a:effectLst/>
                          <a:latin typeface="Comic Sans MS" panose="030F0702030302020204" pitchFamily="66" charset="0"/>
                        </a:rPr>
                        <a:t>Your Asst. Head of Year will continue  to monitor your son or daughters attendance which may include some or all,  of the following</a:t>
                      </a:r>
                      <a:endParaRPr lang="en-GB" sz="1100" dirty="0">
                        <a:solidFill>
                          <a:srgbClr val="FF0000"/>
                        </a:solidFill>
                        <a:effectLst/>
                        <a:latin typeface="Comic Sans MS" panose="030F0702030302020204" pitchFamily="66" charset="0"/>
                      </a:endParaRPr>
                    </a:p>
                    <a:p>
                      <a:pPr marL="342900" lvl="0" indent="-342900" algn="just" fontAlgn="base">
                        <a:lnSpc>
                          <a:spcPct val="115000"/>
                        </a:lnSpc>
                        <a:spcAft>
                          <a:spcPts val="1000"/>
                        </a:spcAft>
                        <a:buFont typeface="Symbol" panose="05050102010706020507" pitchFamily="18" charset="2"/>
                        <a:buChar char=""/>
                        <a:tabLst>
                          <a:tab pos="457200" algn="l"/>
                        </a:tabLst>
                      </a:pPr>
                      <a:r>
                        <a:rPr lang="en-GB" sz="1200" dirty="0">
                          <a:solidFill>
                            <a:srgbClr val="FF0000"/>
                          </a:solidFill>
                          <a:effectLst/>
                          <a:latin typeface="Comic Sans MS" panose="030F0702030302020204" pitchFamily="66" charset="0"/>
                        </a:rPr>
                        <a:t>Targeted 1-2-1 work with some students</a:t>
                      </a:r>
                      <a:endParaRPr lang="en-GB" sz="1100" dirty="0">
                        <a:solidFill>
                          <a:srgbClr val="FF0000"/>
                        </a:solidFill>
                        <a:effectLst/>
                        <a:latin typeface="Comic Sans MS" panose="030F0702030302020204" pitchFamily="66" charset="0"/>
                      </a:endParaRPr>
                    </a:p>
                    <a:p>
                      <a:pPr marL="342900" lvl="0" indent="-342900" algn="just" fontAlgn="base">
                        <a:lnSpc>
                          <a:spcPct val="115000"/>
                        </a:lnSpc>
                        <a:spcAft>
                          <a:spcPts val="1000"/>
                        </a:spcAft>
                        <a:buFont typeface="Symbol" panose="05050102010706020507" pitchFamily="18" charset="2"/>
                        <a:buChar char=""/>
                        <a:tabLst>
                          <a:tab pos="457200" algn="l"/>
                        </a:tabLst>
                      </a:pPr>
                      <a:r>
                        <a:rPr lang="en-GB" sz="1200" dirty="0">
                          <a:solidFill>
                            <a:srgbClr val="FF0000"/>
                          </a:solidFill>
                          <a:effectLst/>
                          <a:latin typeface="Comic Sans MS" panose="030F0702030302020204" pitchFamily="66" charset="0"/>
                        </a:rPr>
                        <a:t> Parent/carer invitation to school meeting</a:t>
                      </a:r>
                      <a:endParaRPr lang="en-GB" sz="1100" dirty="0">
                        <a:solidFill>
                          <a:srgbClr val="FF0000"/>
                        </a:solidFill>
                        <a:effectLst/>
                        <a:latin typeface="Comic Sans MS" panose="030F0702030302020204" pitchFamily="66" charset="0"/>
                      </a:endParaRPr>
                    </a:p>
                    <a:p>
                      <a:pPr marL="342900" lvl="0" indent="-342900" algn="just" fontAlgn="base">
                        <a:lnSpc>
                          <a:spcPct val="115000"/>
                        </a:lnSpc>
                        <a:spcAft>
                          <a:spcPts val="1000"/>
                        </a:spcAft>
                        <a:buFont typeface="Symbol" panose="05050102010706020507" pitchFamily="18" charset="2"/>
                        <a:buChar char=""/>
                        <a:tabLst>
                          <a:tab pos="457200" algn="l"/>
                        </a:tabLst>
                      </a:pPr>
                      <a:r>
                        <a:rPr lang="en-GB" sz="1200" dirty="0">
                          <a:solidFill>
                            <a:srgbClr val="FF0000"/>
                          </a:solidFill>
                          <a:effectLst/>
                          <a:latin typeface="Comic Sans MS" panose="030F0702030302020204" pitchFamily="66" charset="0"/>
                        </a:rPr>
                        <a:t>Discuss with attendance team possibility of implementing an Attendance Support Plan</a:t>
                      </a:r>
                      <a:endParaRPr lang="en-GB" sz="1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986" marR="65986" marT="0" marB="0"/>
                </a:tc>
                <a:extLst>
                  <a:ext uri="{0D108BD9-81ED-4DB2-BD59-A6C34878D82A}">
                    <a16:rowId xmlns:a16="http://schemas.microsoft.com/office/drawing/2014/main" val="1890360874"/>
                  </a:ext>
                </a:extLst>
              </a:tr>
              <a:tr h="1859250">
                <a:tc>
                  <a:txBody>
                    <a:bodyPr/>
                    <a:lstStyle/>
                    <a:p>
                      <a:pPr>
                        <a:lnSpc>
                          <a:spcPct val="115000"/>
                        </a:lnSpc>
                        <a:spcAft>
                          <a:spcPts val="1000"/>
                        </a:spcAft>
                      </a:pPr>
                      <a:r>
                        <a:rPr lang="en-GB" sz="1200" dirty="0">
                          <a:solidFill>
                            <a:srgbClr val="FF0000"/>
                          </a:solidFill>
                          <a:effectLst/>
                          <a:latin typeface="Comic Sans MS" panose="030F0702030302020204" pitchFamily="66" charset="0"/>
                        </a:rPr>
                        <a:t>Attendance below  80%</a:t>
                      </a:r>
                      <a:endParaRPr lang="en-GB" sz="1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986" marR="65986" marT="0" marB="0"/>
                </a:tc>
                <a:tc>
                  <a:txBody>
                    <a:bodyPr/>
                    <a:lstStyle/>
                    <a:p>
                      <a:pPr fontAlgn="base">
                        <a:lnSpc>
                          <a:spcPct val="115000"/>
                        </a:lnSpc>
                        <a:spcAft>
                          <a:spcPts val="1000"/>
                        </a:spcAft>
                      </a:pPr>
                      <a:r>
                        <a:rPr lang="en-GB" sz="1200" dirty="0">
                          <a:solidFill>
                            <a:srgbClr val="FF0000"/>
                          </a:solidFill>
                          <a:effectLst/>
                          <a:latin typeface="Comic Sans MS" panose="030F0702030302020204" pitchFamily="66" charset="0"/>
                        </a:rPr>
                        <a:t>The attendance team will continue to monitor your son or daughter which may involve some, or all, of the following </a:t>
                      </a:r>
                      <a:endParaRPr lang="en-GB" sz="1100" dirty="0">
                        <a:solidFill>
                          <a:srgbClr val="FF0000"/>
                        </a:solidFill>
                        <a:effectLst/>
                        <a:latin typeface="Comic Sans MS" panose="030F0702030302020204" pitchFamily="66" charset="0"/>
                      </a:endParaRPr>
                    </a:p>
                    <a:p>
                      <a:pPr marL="342900" lvl="0" indent="-342900" fontAlgn="base">
                        <a:lnSpc>
                          <a:spcPct val="115000"/>
                        </a:lnSpc>
                        <a:buFont typeface="Symbol" panose="05050102010706020507" pitchFamily="18" charset="2"/>
                        <a:buChar char=""/>
                        <a:tabLst>
                          <a:tab pos="457200" algn="l"/>
                        </a:tabLst>
                      </a:pPr>
                      <a:r>
                        <a:rPr lang="en-GB" sz="1200" dirty="0">
                          <a:solidFill>
                            <a:srgbClr val="FF0000"/>
                          </a:solidFill>
                          <a:effectLst/>
                          <a:latin typeface="Comic Sans MS" panose="030F0702030302020204" pitchFamily="66" charset="0"/>
                        </a:rPr>
                        <a:t>Targeted 1-2-1 work with some students</a:t>
                      </a:r>
                      <a:endParaRPr lang="en-GB" sz="1100" dirty="0">
                        <a:solidFill>
                          <a:srgbClr val="FF0000"/>
                        </a:solidFill>
                        <a:effectLst/>
                        <a:latin typeface="Comic Sans MS" panose="030F0702030302020204" pitchFamily="66" charset="0"/>
                      </a:endParaRPr>
                    </a:p>
                    <a:p>
                      <a:pPr marL="457200" fontAlgn="base">
                        <a:lnSpc>
                          <a:spcPct val="115000"/>
                        </a:lnSpc>
                      </a:pPr>
                      <a:r>
                        <a:rPr lang="en-GB" sz="1200" dirty="0">
                          <a:solidFill>
                            <a:srgbClr val="FF0000"/>
                          </a:solidFill>
                          <a:effectLst/>
                          <a:latin typeface="Comic Sans MS" panose="030F0702030302020204" pitchFamily="66" charset="0"/>
                        </a:rPr>
                        <a:t>Invite parents/carers and student  to school attendance panel </a:t>
                      </a:r>
                      <a:endParaRPr lang="en-GB" sz="1100" dirty="0">
                        <a:solidFill>
                          <a:srgbClr val="FF0000"/>
                        </a:solidFill>
                        <a:effectLst/>
                        <a:latin typeface="Comic Sans MS" panose="030F0702030302020204" pitchFamily="66" charset="0"/>
                      </a:endParaRPr>
                    </a:p>
                    <a:p>
                      <a:pPr marL="342900" lvl="0" indent="-342900" fontAlgn="base">
                        <a:lnSpc>
                          <a:spcPct val="115000"/>
                        </a:lnSpc>
                        <a:buFont typeface="Symbol" panose="05050102010706020507" pitchFamily="18" charset="2"/>
                        <a:buChar char=""/>
                        <a:tabLst>
                          <a:tab pos="457200" algn="l"/>
                        </a:tabLst>
                      </a:pPr>
                      <a:r>
                        <a:rPr lang="en-GB" sz="1200" dirty="0">
                          <a:solidFill>
                            <a:srgbClr val="FF0000"/>
                          </a:solidFill>
                          <a:effectLst/>
                          <a:latin typeface="Comic Sans MS" panose="030F0702030302020204" pitchFamily="66" charset="0"/>
                        </a:rPr>
                        <a:t>Implement an Attendance Support Plan.</a:t>
                      </a:r>
                      <a:endParaRPr lang="en-GB" sz="1100" dirty="0">
                        <a:solidFill>
                          <a:srgbClr val="FF0000"/>
                        </a:solidFill>
                        <a:effectLst/>
                        <a:latin typeface="Comic Sans MS" panose="030F0702030302020204" pitchFamily="66" charset="0"/>
                      </a:endParaRPr>
                    </a:p>
                    <a:p>
                      <a:pPr marL="342900" lvl="0" indent="-342900" fontAlgn="base">
                        <a:lnSpc>
                          <a:spcPct val="115000"/>
                        </a:lnSpc>
                        <a:spcAft>
                          <a:spcPts val="1000"/>
                        </a:spcAft>
                        <a:buFont typeface="Symbol" panose="05050102010706020507" pitchFamily="18" charset="2"/>
                        <a:buChar char=""/>
                        <a:tabLst>
                          <a:tab pos="457200" algn="l"/>
                        </a:tabLst>
                      </a:pPr>
                      <a:r>
                        <a:rPr lang="en-GB" sz="1200" dirty="0">
                          <a:solidFill>
                            <a:srgbClr val="FF0000"/>
                          </a:solidFill>
                          <a:effectLst/>
                          <a:latin typeface="Comic Sans MS" panose="030F0702030302020204" pitchFamily="66" charset="0"/>
                        </a:rPr>
                        <a:t>Referral to the  Local Authority</a:t>
                      </a:r>
                      <a:endParaRPr lang="en-GB" sz="11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986" marR="65986" marT="0" marB="0"/>
                </a:tc>
                <a:extLst>
                  <a:ext uri="{0D108BD9-81ED-4DB2-BD59-A6C34878D82A}">
                    <a16:rowId xmlns:a16="http://schemas.microsoft.com/office/drawing/2014/main" val="1102308585"/>
                  </a:ext>
                </a:extLst>
              </a:tr>
            </a:tbl>
          </a:graphicData>
        </a:graphic>
      </p:graphicFrame>
      <p:sp>
        <p:nvSpPr>
          <p:cNvPr id="3" name="Title 2">
            <a:extLst>
              <a:ext uri="{FF2B5EF4-FFF2-40B4-BE49-F238E27FC236}">
                <a16:creationId xmlns:a16="http://schemas.microsoft.com/office/drawing/2014/main" id="{FF398972-5F64-4A31-BEEB-7BCDE997EAB5}"/>
              </a:ext>
            </a:extLst>
          </p:cNvPr>
          <p:cNvSpPr>
            <a:spLocks noGrp="1"/>
          </p:cNvSpPr>
          <p:nvPr>
            <p:ph type="title"/>
          </p:nvPr>
        </p:nvSpPr>
        <p:spPr/>
        <p:txBody>
          <a:bodyPr>
            <a:normAutofit fontScale="90000"/>
          </a:bodyPr>
          <a:lstStyle/>
          <a:p>
            <a:r>
              <a:rPr lang="en-GB" b="1" dirty="0">
                <a:solidFill>
                  <a:srgbClr val="FF0000"/>
                </a:solidFill>
                <a:latin typeface="Comic Sans MS" panose="030F0702030302020204" pitchFamily="66" charset="0"/>
              </a:rPr>
              <a:t>Graduated response &amp; support in school </a:t>
            </a:r>
          </a:p>
        </p:txBody>
      </p:sp>
      <p:pic>
        <p:nvPicPr>
          <p:cNvPr id="1029" name="Picture 1">
            <a:extLst>
              <a:ext uri="{FF2B5EF4-FFF2-40B4-BE49-F238E27FC236}">
                <a16:creationId xmlns:a16="http://schemas.microsoft.com/office/drawing/2014/main" id="{BF86B483-D16B-4363-A601-5224E3AE08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53" y="156327"/>
            <a:ext cx="47625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12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72816"/>
            <a:ext cx="7408333" cy="4353347"/>
          </a:xfrm>
        </p:spPr>
        <p:txBody>
          <a:bodyPr>
            <a:noAutofit/>
          </a:bodyPr>
          <a:lstStyle/>
          <a:p>
            <a:r>
              <a:rPr lang="en-GB" sz="3600" dirty="0">
                <a:solidFill>
                  <a:srgbClr val="00B050"/>
                </a:solidFill>
                <a:latin typeface="Comic Sans MS" panose="030F0702030302020204" pitchFamily="66" charset="0"/>
              </a:rPr>
              <a:t>/ present morning</a:t>
            </a:r>
          </a:p>
          <a:p>
            <a:r>
              <a:rPr lang="en-GB" sz="3600" dirty="0">
                <a:solidFill>
                  <a:srgbClr val="00B050"/>
                </a:solidFill>
                <a:latin typeface="Comic Sans MS" panose="030F0702030302020204" pitchFamily="66" charset="0"/>
              </a:rPr>
              <a:t>\ present afternoon</a:t>
            </a:r>
          </a:p>
          <a:p>
            <a:pPr marL="0" indent="0" algn="ctr">
              <a:buNone/>
            </a:pPr>
            <a:endParaRPr lang="en-GB" sz="3600" b="1" dirty="0">
              <a:solidFill>
                <a:srgbClr val="FF0000"/>
              </a:solidFill>
              <a:latin typeface="Comic Sans MS" panose="030F0702030302020204" pitchFamily="66" charset="0"/>
            </a:endParaRPr>
          </a:p>
          <a:p>
            <a:pPr marL="0" indent="0" algn="ctr">
              <a:buNone/>
            </a:pPr>
            <a:r>
              <a:rPr lang="en-GB" sz="3600" b="1" dirty="0">
                <a:solidFill>
                  <a:srgbClr val="FF0000"/>
                </a:solidFill>
                <a:latin typeface="Comic Sans MS" panose="030F0702030302020204" pitchFamily="66" charset="0"/>
              </a:rPr>
              <a:t>Authorised ABSENCES</a:t>
            </a:r>
            <a:r>
              <a:rPr lang="en-GB" sz="3600" dirty="0">
                <a:latin typeface="Comic Sans MS" panose="030F0702030302020204" pitchFamily="66" charset="0"/>
              </a:rPr>
              <a:t> </a:t>
            </a:r>
          </a:p>
          <a:p>
            <a:r>
              <a:rPr lang="en-GB" sz="3600" dirty="0">
                <a:solidFill>
                  <a:srgbClr val="FF0000"/>
                </a:solidFill>
                <a:latin typeface="Comic Sans MS" panose="030F0702030302020204" pitchFamily="66" charset="0"/>
              </a:rPr>
              <a:t>M medical appointment </a:t>
            </a:r>
          </a:p>
          <a:p>
            <a:r>
              <a:rPr lang="en-GB" sz="3600" dirty="0">
                <a:solidFill>
                  <a:srgbClr val="FF0000"/>
                </a:solidFill>
                <a:latin typeface="Comic Sans MS" panose="030F0702030302020204" pitchFamily="66" charset="0"/>
              </a:rPr>
              <a:t>C authorised absence -headteachers discretion </a:t>
            </a:r>
          </a:p>
        </p:txBody>
      </p:sp>
      <p:sp>
        <p:nvSpPr>
          <p:cNvPr id="3" name="Title 2"/>
          <p:cNvSpPr>
            <a:spLocks noGrp="1"/>
          </p:cNvSpPr>
          <p:nvPr>
            <p:ph type="title"/>
          </p:nvPr>
        </p:nvSpPr>
        <p:spPr/>
        <p:txBody>
          <a:bodyPr/>
          <a:lstStyle/>
          <a:p>
            <a:r>
              <a:rPr lang="en-GB" b="1" dirty="0">
                <a:solidFill>
                  <a:srgbClr val="FF0000"/>
                </a:solidFill>
                <a:latin typeface="Comic Sans MS" panose="030F0702030302020204" pitchFamily="66" charset="0"/>
              </a:rPr>
              <a:t>Attendance codes</a:t>
            </a:r>
          </a:p>
        </p:txBody>
      </p:sp>
    </p:spTree>
    <p:extLst>
      <p:ext uri="{BB962C8B-B14F-4D97-AF65-F5344CB8AC3E}">
        <p14:creationId xmlns:p14="http://schemas.microsoft.com/office/powerpoint/2010/main" val="74176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1B180-7BA3-48D9-9CEA-B2783B8C8A64}"/>
              </a:ext>
            </a:extLst>
          </p:cNvPr>
          <p:cNvSpPr>
            <a:spLocks noGrp="1"/>
          </p:cNvSpPr>
          <p:nvPr>
            <p:ph idx="1"/>
          </p:nvPr>
        </p:nvSpPr>
        <p:spPr>
          <a:xfrm>
            <a:off x="872067" y="2132856"/>
            <a:ext cx="7408333" cy="3993307"/>
          </a:xfrm>
        </p:spPr>
        <p:txBody>
          <a:bodyPr>
            <a:noAutofit/>
          </a:bodyPr>
          <a:lstStyle/>
          <a:p>
            <a:pPr marL="0" indent="0">
              <a:buNone/>
            </a:pPr>
            <a:r>
              <a:rPr lang="en-GB" sz="3600" dirty="0">
                <a:solidFill>
                  <a:srgbClr val="FF0000"/>
                </a:solidFill>
                <a:latin typeface="Comic Sans MS" panose="030F0702030302020204" pitchFamily="66" charset="0"/>
              </a:rPr>
              <a:t>Unauthorised Absences </a:t>
            </a:r>
          </a:p>
          <a:p>
            <a:r>
              <a:rPr lang="en-GB" sz="3600" dirty="0">
                <a:solidFill>
                  <a:srgbClr val="FF0000"/>
                </a:solidFill>
                <a:latin typeface="Comic Sans MS" panose="030F0702030302020204" pitchFamily="66" charset="0"/>
              </a:rPr>
              <a:t> U late after register closed</a:t>
            </a:r>
          </a:p>
          <a:p>
            <a:r>
              <a:rPr lang="en-GB" sz="3600" dirty="0">
                <a:solidFill>
                  <a:srgbClr val="FF0000"/>
                </a:solidFill>
                <a:latin typeface="Comic Sans MS" panose="030F0702030302020204" pitchFamily="66" charset="0"/>
              </a:rPr>
              <a:t>O unauthorised absence </a:t>
            </a:r>
          </a:p>
          <a:p>
            <a:r>
              <a:rPr lang="en-GB" sz="3600" dirty="0">
                <a:solidFill>
                  <a:srgbClr val="FF0000"/>
                </a:solidFill>
                <a:latin typeface="Comic Sans MS" panose="030F0702030302020204" pitchFamily="66" charset="0"/>
              </a:rPr>
              <a:t>G code unauthorised holiday - No more H code  holiday code </a:t>
            </a:r>
          </a:p>
          <a:p>
            <a:r>
              <a:rPr lang="en-GB" sz="3600" dirty="0">
                <a:solidFill>
                  <a:srgbClr val="FF0000"/>
                </a:solidFill>
                <a:latin typeface="Comic Sans MS" panose="030F0702030302020204" pitchFamily="66" charset="0"/>
              </a:rPr>
              <a:t>10 or more unauthorised absences a fine  </a:t>
            </a:r>
          </a:p>
        </p:txBody>
      </p:sp>
      <p:sp>
        <p:nvSpPr>
          <p:cNvPr id="3" name="Title 2">
            <a:extLst>
              <a:ext uri="{FF2B5EF4-FFF2-40B4-BE49-F238E27FC236}">
                <a16:creationId xmlns:a16="http://schemas.microsoft.com/office/drawing/2014/main" id="{6D9F0C52-23CA-4ADA-9CBC-0A7B56494D7B}"/>
              </a:ext>
            </a:extLst>
          </p:cNvPr>
          <p:cNvSpPr>
            <a:spLocks noGrp="1"/>
          </p:cNvSpPr>
          <p:nvPr>
            <p:ph type="title"/>
          </p:nvPr>
        </p:nvSpPr>
        <p:spPr/>
        <p:txBody>
          <a:bodyPr/>
          <a:lstStyle/>
          <a:p>
            <a:r>
              <a:rPr lang="en-GB" b="1" dirty="0">
                <a:solidFill>
                  <a:srgbClr val="FF0000"/>
                </a:solidFill>
                <a:latin typeface="Comic Sans MS" panose="030F0702030302020204" pitchFamily="66" charset="0"/>
              </a:rPr>
              <a:t>Attendance codes</a:t>
            </a:r>
            <a:endParaRPr lang="en-GB" dirty="0"/>
          </a:p>
        </p:txBody>
      </p:sp>
    </p:spTree>
    <p:extLst>
      <p:ext uri="{BB962C8B-B14F-4D97-AF65-F5344CB8AC3E}">
        <p14:creationId xmlns:p14="http://schemas.microsoft.com/office/powerpoint/2010/main" val="2232967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1524000" y="-1447800"/>
            <a:ext cx="12192000" cy="9753600"/>
          </a:xfrm>
          <a:prstGeom prst="rect">
            <a:avLst/>
          </a:prstGeom>
        </p:spPr>
      </p:pic>
    </p:spTree>
    <p:extLst>
      <p:ext uri="{BB962C8B-B14F-4D97-AF65-F5344CB8AC3E}">
        <p14:creationId xmlns:p14="http://schemas.microsoft.com/office/powerpoint/2010/main" val="131672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stretch>
            <a:fillRect/>
          </a:stretch>
        </p:blipFill>
        <p:spPr>
          <a:xfrm>
            <a:off x="-1260648" y="-1467544"/>
            <a:ext cx="12192000" cy="9753600"/>
          </a:xfrm>
          <a:prstGeom prst="rect">
            <a:avLst/>
          </a:prstGeom>
        </p:spPr>
      </p:pic>
    </p:spTree>
    <p:extLst>
      <p:ext uri="{BB962C8B-B14F-4D97-AF65-F5344CB8AC3E}">
        <p14:creationId xmlns:p14="http://schemas.microsoft.com/office/powerpoint/2010/main" val="110721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768505" y="2348880"/>
            <a:ext cx="7009833" cy="37772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z="6000" b="1" dirty="0">
                <a:solidFill>
                  <a:srgbClr val="FF0000"/>
                </a:solidFill>
                <a:latin typeface="Comic Sans MS" panose="030F0702030302020204" pitchFamily="66" charset="0"/>
              </a:rPr>
              <a:t>Punctuality</a:t>
            </a:r>
            <a:r>
              <a:rPr lang="en-GB" dirty="0">
                <a:solidFill>
                  <a:srgbClr val="FF0000"/>
                </a:solidFill>
                <a:latin typeface="Comic Sans MS" panose="030F0702030302020204" pitchFamily="66" charset="0"/>
              </a:rPr>
              <a:t> </a:t>
            </a:r>
          </a:p>
        </p:txBody>
      </p:sp>
    </p:spTree>
    <p:extLst>
      <p:ext uri="{BB962C8B-B14F-4D97-AF65-F5344CB8AC3E}">
        <p14:creationId xmlns:p14="http://schemas.microsoft.com/office/powerpoint/2010/main" val="71643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If you arrive at school after the registers close then you will get a U code which counts as an absence</a:t>
            </a:r>
          </a:p>
          <a:p>
            <a:r>
              <a:rPr lang="en-GB" dirty="0"/>
              <a:t>91.3%</a:t>
            </a:r>
          </a:p>
          <a:p>
            <a:endParaRPr lang="en-GB" dirty="0"/>
          </a:p>
        </p:txBody>
      </p:sp>
      <p:sp>
        <p:nvSpPr>
          <p:cNvPr id="2" name="Title 1"/>
          <p:cNvSpPr>
            <a:spLocks noGrp="1"/>
          </p:cNvSpPr>
          <p:nvPr>
            <p:ph type="title"/>
          </p:nvPr>
        </p:nvSpPr>
        <p:spPr/>
        <p:txBody>
          <a:bodyPr/>
          <a:lstStyle/>
          <a:p>
            <a:r>
              <a:rPr lang="en-GB" dirty="0" err="1">
                <a:solidFill>
                  <a:srgbClr val="FF0000"/>
                </a:solidFill>
                <a:latin typeface="Comic Sans MS" panose="030F0702030302020204" pitchFamily="66" charset="0"/>
              </a:rPr>
              <a:t>Lates</a:t>
            </a:r>
            <a:r>
              <a:rPr lang="en-GB" dirty="0">
                <a:solidFill>
                  <a:srgbClr val="FF0000"/>
                </a:solidFill>
                <a:latin typeface="Comic Sans MS" panose="030F0702030302020204" pitchFamily="66" charset="0"/>
              </a:rPr>
              <a:t> after register closed</a:t>
            </a:r>
          </a:p>
        </p:txBody>
      </p:sp>
      <p:graphicFrame>
        <p:nvGraphicFramePr>
          <p:cNvPr id="9" name="Table 8"/>
          <p:cNvGraphicFramePr>
            <a:graphicFrameLocks noGrp="1"/>
          </p:cNvGraphicFramePr>
          <p:nvPr>
            <p:extLst>
              <p:ext uri="{D42A27DB-BD31-4B8C-83A1-F6EECF244321}">
                <p14:modId xmlns:p14="http://schemas.microsoft.com/office/powerpoint/2010/main" val="693940183"/>
              </p:ext>
            </p:extLst>
          </p:nvPr>
        </p:nvGraphicFramePr>
        <p:xfrm>
          <a:off x="891393" y="3933056"/>
          <a:ext cx="7369152" cy="2627122"/>
        </p:xfrm>
        <a:graphic>
          <a:graphicData uri="http://schemas.openxmlformats.org/drawingml/2006/table">
            <a:tbl>
              <a:tblPr/>
              <a:tblGrid>
                <a:gridCol w="230286">
                  <a:extLst>
                    <a:ext uri="{9D8B030D-6E8A-4147-A177-3AD203B41FA5}">
                      <a16:colId xmlns:a16="http://schemas.microsoft.com/office/drawing/2014/main" val="193647793"/>
                    </a:ext>
                  </a:extLst>
                </a:gridCol>
                <a:gridCol w="230286">
                  <a:extLst>
                    <a:ext uri="{9D8B030D-6E8A-4147-A177-3AD203B41FA5}">
                      <a16:colId xmlns:a16="http://schemas.microsoft.com/office/drawing/2014/main" val="3816268993"/>
                    </a:ext>
                  </a:extLst>
                </a:gridCol>
                <a:gridCol w="230286">
                  <a:extLst>
                    <a:ext uri="{9D8B030D-6E8A-4147-A177-3AD203B41FA5}">
                      <a16:colId xmlns:a16="http://schemas.microsoft.com/office/drawing/2014/main" val="3629283294"/>
                    </a:ext>
                  </a:extLst>
                </a:gridCol>
                <a:gridCol w="230286">
                  <a:extLst>
                    <a:ext uri="{9D8B030D-6E8A-4147-A177-3AD203B41FA5}">
                      <a16:colId xmlns:a16="http://schemas.microsoft.com/office/drawing/2014/main" val="2080275038"/>
                    </a:ext>
                  </a:extLst>
                </a:gridCol>
                <a:gridCol w="230286">
                  <a:extLst>
                    <a:ext uri="{9D8B030D-6E8A-4147-A177-3AD203B41FA5}">
                      <a16:colId xmlns:a16="http://schemas.microsoft.com/office/drawing/2014/main" val="448916402"/>
                    </a:ext>
                  </a:extLst>
                </a:gridCol>
                <a:gridCol w="230286">
                  <a:extLst>
                    <a:ext uri="{9D8B030D-6E8A-4147-A177-3AD203B41FA5}">
                      <a16:colId xmlns:a16="http://schemas.microsoft.com/office/drawing/2014/main" val="3364455331"/>
                    </a:ext>
                  </a:extLst>
                </a:gridCol>
                <a:gridCol w="230286">
                  <a:extLst>
                    <a:ext uri="{9D8B030D-6E8A-4147-A177-3AD203B41FA5}">
                      <a16:colId xmlns:a16="http://schemas.microsoft.com/office/drawing/2014/main" val="3787228530"/>
                    </a:ext>
                  </a:extLst>
                </a:gridCol>
                <a:gridCol w="230286">
                  <a:extLst>
                    <a:ext uri="{9D8B030D-6E8A-4147-A177-3AD203B41FA5}">
                      <a16:colId xmlns:a16="http://schemas.microsoft.com/office/drawing/2014/main" val="3910702488"/>
                    </a:ext>
                  </a:extLst>
                </a:gridCol>
                <a:gridCol w="230286">
                  <a:extLst>
                    <a:ext uri="{9D8B030D-6E8A-4147-A177-3AD203B41FA5}">
                      <a16:colId xmlns:a16="http://schemas.microsoft.com/office/drawing/2014/main" val="790765531"/>
                    </a:ext>
                  </a:extLst>
                </a:gridCol>
                <a:gridCol w="230286">
                  <a:extLst>
                    <a:ext uri="{9D8B030D-6E8A-4147-A177-3AD203B41FA5}">
                      <a16:colId xmlns:a16="http://schemas.microsoft.com/office/drawing/2014/main" val="675781511"/>
                    </a:ext>
                  </a:extLst>
                </a:gridCol>
                <a:gridCol w="230286">
                  <a:extLst>
                    <a:ext uri="{9D8B030D-6E8A-4147-A177-3AD203B41FA5}">
                      <a16:colId xmlns:a16="http://schemas.microsoft.com/office/drawing/2014/main" val="1198364820"/>
                    </a:ext>
                  </a:extLst>
                </a:gridCol>
                <a:gridCol w="230286">
                  <a:extLst>
                    <a:ext uri="{9D8B030D-6E8A-4147-A177-3AD203B41FA5}">
                      <a16:colId xmlns:a16="http://schemas.microsoft.com/office/drawing/2014/main" val="2246183058"/>
                    </a:ext>
                  </a:extLst>
                </a:gridCol>
                <a:gridCol w="230286">
                  <a:extLst>
                    <a:ext uri="{9D8B030D-6E8A-4147-A177-3AD203B41FA5}">
                      <a16:colId xmlns:a16="http://schemas.microsoft.com/office/drawing/2014/main" val="26115048"/>
                    </a:ext>
                  </a:extLst>
                </a:gridCol>
                <a:gridCol w="230286">
                  <a:extLst>
                    <a:ext uri="{9D8B030D-6E8A-4147-A177-3AD203B41FA5}">
                      <a16:colId xmlns:a16="http://schemas.microsoft.com/office/drawing/2014/main" val="1022437327"/>
                    </a:ext>
                  </a:extLst>
                </a:gridCol>
                <a:gridCol w="230286">
                  <a:extLst>
                    <a:ext uri="{9D8B030D-6E8A-4147-A177-3AD203B41FA5}">
                      <a16:colId xmlns:a16="http://schemas.microsoft.com/office/drawing/2014/main" val="40007260"/>
                    </a:ext>
                  </a:extLst>
                </a:gridCol>
                <a:gridCol w="230286">
                  <a:extLst>
                    <a:ext uri="{9D8B030D-6E8A-4147-A177-3AD203B41FA5}">
                      <a16:colId xmlns:a16="http://schemas.microsoft.com/office/drawing/2014/main" val="1683538840"/>
                    </a:ext>
                  </a:extLst>
                </a:gridCol>
                <a:gridCol w="230286">
                  <a:extLst>
                    <a:ext uri="{9D8B030D-6E8A-4147-A177-3AD203B41FA5}">
                      <a16:colId xmlns:a16="http://schemas.microsoft.com/office/drawing/2014/main" val="637550878"/>
                    </a:ext>
                  </a:extLst>
                </a:gridCol>
                <a:gridCol w="230286">
                  <a:extLst>
                    <a:ext uri="{9D8B030D-6E8A-4147-A177-3AD203B41FA5}">
                      <a16:colId xmlns:a16="http://schemas.microsoft.com/office/drawing/2014/main" val="723476539"/>
                    </a:ext>
                  </a:extLst>
                </a:gridCol>
                <a:gridCol w="230286">
                  <a:extLst>
                    <a:ext uri="{9D8B030D-6E8A-4147-A177-3AD203B41FA5}">
                      <a16:colId xmlns:a16="http://schemas.microsoft.com/office/drawing/2014/main" val="2174121582"/>
                    </a:ext>
                  </a:extLst>
                </a:gridCol>
                <a:gridCol w="230286">
                  <a:extLst>
                    <a:ext uri="{9D8B030D-6E8A-4147-A177-3AD203B41FA5}">
                      <a16:colId xmlns:a16="http://schemas.microsoft.com/office/drawing/2014/main" val="2820997279"/>
                    </a:ext>
                  </a:extLst>
                </a:gridCol>
                <a:gridCol w="230286">
                  <a:extLst>
                    <a:ext uri="{9D8B030D-6E8A-4147-A177-3AD203B41FA5}">
                      <a16:colId xmlns:a16="http://schemas.microsoft.com/office/drawing/2014/main" val="3260458214"/>
                    </a:ext>
                  </a:extLst>
                </a:gridCol>
                <a:gridCol w="230286">
                  <a:extLst>
                    <a:ext uri="{9D8B030D-6E8A-4147-A177-3AD203B41FA5}">
                      <a16:colId xmlns:a16="http://schemas.microsoft.com/office/drawing/2014/main" val="3515893200"/>
                    </a:ext>
                  </a:extLst>
                </a:gridCol>
                <a:gridCol w="230286">
                  <a:extLst>
                    <a:ext uri="{9D8B030D-6E8A-4147-A177-3AD203B41FA5}">
                      <a16:colId xmlns:a16="http://schemas.microsoft.com/office/drawing/2014/main" val="2302939339"/>
                    </a:ext>
                  </a:extLst>
                </a:gridCol>
                <a:gridCol w="230286">
                  <a:extLst>
                    <a:ext uri="{9D8B030D-6E8A-4147-A177-3AD203B41FA5}">
                      <a16:colId xmlns:a16="http://schemas.microsoft.com/office/drawing/2014/main" val="565925223"/>
                    </a:ext>
                  </a:extLst>
                </a:gridCol>
                <a:gridCol w="230286">
                  <a:extLst>
                    <a:ext uri="{9D8B030D-6E8A-4147-A177-3AD203B41FA5}">
                      <a16:colId xmlns:a16="http://schemas.microsoft.com/office/drawing/2014/main" val="1137897268"/>
                    </a:ext>
                  </a:extLst>
                </a:gridCol>
                <a:gridCol w="230286">
                  <a:extLst>
                    <a:ext uri="{9D8B030D-6E8A-4147-A177-3AD203B41FA5}">
                      <a16:colId xmlns:a16="http://schemas.microsoft.com/office/drawing/2014/main" val="1904537712"/>
                    </a:ext>
                  </a:extLst>
                </a:gridCol>
                <a:gridCol w="230286">
                  <a:extLst>
                    <a:ext uri="{9D8B030D-6E8A-4147-A177-3AD203B41FA5}">
                      <a16:colId xmlns:a16="http://schemas.microsoft.com/office/drawing/2014/main" val="683285586"/>
                    </a:ext>
                  </a:extLst>
                </a:gridCol>
                <a:gridCol w="230286">
                  <a:extLst>
                    <a:ext uri="{9D8B030D-6E8A-4147-A177-3AD203B41FA5}">
                      <a16:colId xmlns:a16="http://schemas.microsoft.com/office/drawing/2014/main" val="2668725243"/>
                    </a:ext>
                  </a:extLst>
                </a:gridCol>
                <a:gridCol w="230286">
                  <a:extLst>
                    <a:ext uri="{9D8B030D-6E8A-4147-A177-3AD203B41FA5}">
                      <a16:colId xmlns:a16="http://schemas.microsoft.com/office/drawing/2014/main" val="1841189732"/>
                    </a:ext>
                  </a:extLst>
                </a:gridCol>
                <a:gridCol w="230286">
                  <a:extLst>
                    <a:ext uri="{9D8B030D-6E8A-4147-A177-3AD203B41FA5}">
                      <a16:colId xmlns:a16="http://schemas.microsoft.com/office/drawing/2014/main" val="1052749844"/>
                    </a:ext>
                  </a:extLst>
                </a:gridCol>
                <a:gridCol w="230286">
                  <a:extLst>
                    <a:ext uri="{9D8B030D-6E8A-4147-A177-3AD203B41FA5}">
                      <a16:colId xmlns:a16="http://schemas.microsoft.com/office/drawing/2014/main" val="1586369723"/>
                    </a:ext>
                  </a:extLst>
                </a:gridCol>
                <a:gridCol w="230286">
                  <a:extLst>
                    <a:ext uri="{9D8B030D-6E8A-4147-A177-3AD203B41FA5}">
                      <a16:colId xmlns:a16="http://schemas.microsoft.com/office/drawing/2014/main" val="161858577"/>
                    </a:ext>
                  </a:extLst>
                </a:gridCol>
              </a:tblGrid>
              <a:tr h="366583">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l"/>
                      <a:endParaRPr lang="en-GB" sz="1500" b="0" cap="all" dirty="0">
                        <a:effectLst/>
                        <a:latin typeface="open sans"/>
                      </a:endParaRPr>
                    </a:p>
                  </a:txBody>
                  <a:tcPr marL="76762" marR="76762" marT="76762" marB="76762" anchor="ctr">
                    <a:lnL>
                      <a:noFill/>
                    </a:lnL>
                    <a:lnR>
                      <a:noFill/>
                    </a:lnR>
                    <a:lnT>
                      <a:noFill/>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8613873"/>
                  </a:ext>
                </a:extLst>
              </a:tr>
              <a:tr h="307671">
                <a:tc>
                  <a:txBody>
                    <a:bodyPr/>
                    <a:lstStyle/>
                    <a:p>
                      <a:pPr algn="l" fontAlgn="ctr"/>
                      <a:r>
                        <a:rPr lang="en-GB" sz="1500">
                          <a:effectLst/>
                          <a:latin typeface="open sans"/>
                        </a:rPr>
                        <a:t>L</a:t>
                      </a:r>
                    </a:p>
                  </a:txBody>
                  <a:tcPr marL="46057" marR="46057" marT="46057" marB="46057" anchor="ctr">
                    <a:lnL>
                      <a:noFill/>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U</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U</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U</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U</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extLst>
                  <a:ext uri="{0D108BD9-81ED-4DB2-BD59-A6C34878D82A}">
                    <a16:rowId xmlns:a16="http://schemas.microsoft.com/office/drawing/2014/main" val="3824098006"/>
                  </a:ext>
                </a:extLst>
              </a:tr>
              <a:tr h="307671">
                <a:tc>
                  <a:txBody>
                    <a:bodyPr/>
                    <a:lstStyle/>
                    <a:p>
                      <a:pPr algn="l" fontAlgn="ctr"/>
                      <a:r>
                        <a:rPr lang="en-GB" sz="1500">
                          <a:effectLst/>
                          <a:latin typeface="open sans"/>
                        </a:rPr>
                        <a:t>\</a:t>
                      </a:r>
                    </a:p>
                  </a:txBody>
                  <a:tcPr marL="46057" marR="46057" marT="46057" marB="46057"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extLst>
                  <a:ext uri="{0D108BD9-81ED-4DB2-BD59-A6C34878D82A}">
                    <a16:rowId xmlns:a16="http://schemas.microsoft.com/office/drawing/2014/main" val="2148999465"/>
                  </a:ext>
                </a:extLst>
              </a:tr>
              <a:tr h="307671">
                <a:tc>
                  <a:txBody>
                    <a:bodyPr/>
                    <a:lstStyle/>
                    <a:p>
                      <a:pPr algn="l" fontAlgn="ctr"/>
                      <a:r>
                        <a:rPr lang="en-GB" sz="1500">
                          <a:effectLst/>
                          <a:latin typeface="open sans"/>
                        </a:rPr>
                        <a:t>N</a:t>
                      </a:r>
                    </a:p>
                  </a:txBody>
                  <a:tcPr marL="46057" marR="46057" marT="46057" marB="46057"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B2D2D"/>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N</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B2D2D"/>
                    </a:solidFill>
                  </a:tcPr>
                </a:tc>
                <a:tc>
                  <a:txBody>
                    <a:bodyPr/>
                    <a:lstStyle/>
                    <a:p>
                      <a:pPr algn="l" fontAlgn="ctr"/>
                      <a:r>
                        <a:rPr lang="en-GB" sz="1500">
                          <a:effectLst/>
                          <a:latin typeface="open sans"/>
                        </a:rPr>
                        <a:t>N</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B2D2D"/>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N</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B2D2D"/>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N</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B2D2D"/>
                    </a:solidFill>
                  </a:tcPr>
                </a:tc>
                <a:tc>
                  <a:txBody>
                    <a:bodyPr/>
                    <a:lstStyle/>
                    <a:p>
                      <a:pPr algn="l" fontAlgn="ctr"/>
                      <a:r>
                        <a:rPr lang="en-GB" sz="1500">
                          <a:effectLst/>
                          <a:latin typeface="open sans"/>
                        </a:rPr>
                        <a:t>N</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B2D2D"/>
                    </a:solidFill>
                  </a:tcPr>
                </a:tc>
                <a:tc>
                  <a:txBody>
                    <a:bodyPr/>
                    <a:lstStyle/>
                    <a:p>
                      <a:pPr algn="l" fontAlgn="ctr"/>
                      <a:r>
                        <a:rPr lang="en-GB" sz="1500">
                          <a:effectLst/>
                          <a:latin typeface="open sans"/>
                        </a:rPr>
                        <a:t>N</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B2D2D"/>
                    </a:solidFill>
                  </a:tcPr>
                </a:tc>
                <a:tc>
                  <a:txBody>
                    <a:bodyPr/>
                    <a:lstStyle/>
                    <a:p>
                      <a:pPr algn="l" fontAlgn="ctr"/>
                      <a:r>
                        <a:rPr lang="en-GB" sz="1500">
                          <a:effectLst/>
                          <a:latin typeface="open sans"/>
                        </a:rPr>
                        <a:t>N</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B2D2D"/>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N</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B2D2D"/>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extLst>
                  <a:ext uri="{0D108BD9-81ED-4DB2-BD59-A6C34878D82A}">
                    <a16:rowId xmlns:a16="http://schemas.microsoft.com/office/drawing/2014/main" val="322145748"/>
                  </a:ext>
                </a:extLst>
              </a:tr>
              <a:tr h="307671">
                <a:tc>
                  <a:txBody>
                    <a:bodyPr/>
                    <a:lstStyle/>
                    <a:p>
                      <a:pPr algn="l" fontAlgn="ctr"/>
                      <a:r>
                        <a:rPr lang="en-GB" sz="1500">
                          <a:effectLst/>
                          <a:latin typeface="open sans"/>
                        </a:rPr>
                        <a:t>/</a:t>
                      </a:r>
                    </a:p>
                  </a:txBody>
                  <a:tcPr marL="46057" marR="46057" marT="46057" marB="46057"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extLst>
                  <a:ext uri="{0D108BD9-81ED-4DB2-BD59-A6C34878D82A}">
                    <a16:rowId xmlns:a16="http://schemas.microsoft.com/office/drawing/2014/main" val="2100091045"/>
                  </a:ext>
                </a:extLst>
              </a:tr>
              <a:tr h="307671">
                <a:tc>
                  <a:txBody>
                    <a:bodyPr/>
                    <a:lstStyle/>
                    <a:p>
                      <a:pPr algn="l" fontAlgn="ctr"/>
                      <a:r>
                        <a:rPr lang="en-GB" sz="1500">
                          <a:effectLst/>
                          <a:latin typeface="open sans"/>
                        </a:rPr>
                        <a:t>N</a:t>
                      </a:r>
                    </a:p>
                  </a:txBody>
                  <a:tcPr marL="46057" marR="46057" marT="46057" marB="46057"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B2D2D"/>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extLst>
                  <a:ext uri="{0D108BD9-81ED-4DB2-BD59-A6C34878D82A}">
                    <a16:rowId xmlns:a16="http://schemas.microsoft.com/office/drawing/2014/main" val="3209546166"/>
                  </a:ext>
                </a:extLst>
              </a:tr>
              <a:tr h="307671">
                <a:tc>
                  <a:txBody>
                    <a:bodyPr/>
                    <a:lstStyle/>
                    <a:p>
                      <a:pPr algn="l" fontAlgn="ctr"/>
                      <a:r>
                        <a:rPr lang="en-GB" sz="1500">
                          <a:effectLst/>
                          <a:latin typeface="open sans"/>
                        </a:rPr>
                        <a:t>/</a:t>
                      </a:r>
                    </a:p>
                  </a:txBody>
                  <a:tcPr marL="46057" marR="46057" marT="46057" marB="46057"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C"/>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extLst>
                  <a:ext uri="{0D108BD9-81ED-4DB2-BD59-A6C34878D82A}">
                    <a16:rowId xmlns:a16="http://schemas.microsoft.com/office/drawing/2014/main" val="1620892176"/>
                  </a:ext>
                </a:extLst>
              </a:tr>
              <a:tr h="307671">
                <a:tc>
                  <a:txBody>
                    <a:bodyPr/>
                    <a:lstStyle/>
                    <a:p>
                      <a:pPr algn="l" fontAlgn="ctr"/>
                      <a:r>
                        <a:rPr lang="en-GB" sz="1500">
                          <a:effectLst/>
                          <a:latin typeface="open sans"/>
                        </a:rPr>
                        <a:t>N</a:t>
                      </a:r>
                    </a:p>
                  </a:txBody>
                  <a:tcPr marL="46057" marR="46057" marT="46057" marB="46057"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BB2D2D"/>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dirty="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L</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0C920"/>
                    </a:solidFill>
                  </a:tcPr>
                </a:tc>
                <a:tc>
                  <a:txBody>
                    <a:bodyPr/>
                    <a:lstStyle/>
                    <a:p>
                      <a:pPr algn="l" fontAlgn="ctr"/>
                      <a:r>
                        <a:rPr lang="en-GB" sz="1500" dirty="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 </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tc>
                  <a:txBody>
                    <a:bodyPr/>
                    <a:lstStyle/>
                    <a:p>
                      <a:pPr algn="l" fontAlgn="ctr"/>
                      <a:r>
                        <a:rPr lang="en-GB" sz="1500" dirty="0">
                          <a:effectLst/>
                          <a:latin typeface="open sans"/>
                        </a:rPr>
                        <a:t>/</a:t>
                      </a:r>
                    </a:p>
                  </a:txBody>
                  <a:tcPr marL="46057" marR="46057" marT="46057" marB="4605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8AC44B"/>
                    </a:solidFill>
                  </a:tcPr>
                </a:tc>
                <a:extLst>
                  <a:ext uri="{0D108BD9-81ED-4DB2-BD59-A6C34878D82A}">
                    <a16:rowId xmlns:a16="http://schemas.microsoft.com/office/drawing/2014/main" val="2874055897"/>
                  </a:ext>
                </a:extLst>
              </a:tr>
            </a:tbl>
          </a:graphicData>
        </a:graphic>
      </p:graphicFrame>
    </p:spTree>
    <p:extLst>
      <p:ext uri="{BB962C8B-B14F-4D97-AF65-F5344CB8AC3E}">
        <p14:creationId xmlns:p14="http://schemas.microsoft.com/office/powerpoint/2010/main" val="66351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lnSpcReduction="10000"/>
          </a:bodyPr>
          <a:lstStyle/>
          <a:p>
            <a:r>
              <a:rPr lang="en-GB" sz="3000" dirty="0">
                <a:latin typeface="Comic Sans MS" panose="030F0702030302020204" pitchFamily="66" charset="0"/>
              </a:rPr>
              <a:t>If you are absent your family MUST report on the </a:t>
            </a:r>
            <a:r>
              <a:rPr lang="en-GB" sz="3000" dirty="0" err="1">
                <a:latin typeface="Comic Sans MS" panose="030F0702030302020204" pitchFamily="66" charset="0"/>
              </a:rPr>
              <a:t>classcharts</a:t>
            </a:r>
            <a:r>
              <a:rPr lang="en-GB" sz="3000" dirty="0">
                <a:latin typeface="Comic Sans MS" panose="030F0702030302020204" pitchFamily="66" charset="0"/>
              </a:rPr>
              <a:t> App.</a:t>
            </a:r>
          </a:p>
          <a:p>
            <a:r>
              <a:rPr lang="en-GB" sz="3000" dirty="0">
                <a:latin typeface="Comic Sans MS" panose="030F0702030302020204" pitchFamily="66" charset="0"/>
              </a:rPr>
              <a:t>If no call a text will be sent and or a visit may be made </a:t>
            </a:r>
          </a:p>
          <a:p>
            <a:endParaRPr lang="en-GB" sz="3000" dirty="0">
              <a:latin typeface="Comic Sans MS" panose="030F0702030302020204" pitchFamily="66" charset="0"/>
            </a:endParaRPr>
          </a:p>
          <a:p>
            <a:r>
              <a:rPr lang="en-GB" sz="3000" dirty="0">
                <a:latin typeface="Comic Sans MS" panose="030F0702030302020204" pitchFamily="66" charset="0"/>
              </a:rPr>
              <a:t>Authorised/unauthorised absence</a:t>
            </a:r>
          </a:p>
          <a:p>
            <a:endParaRPr lang="en-GB" sz="3000" dirty="0">
              <a:latin typeface="Comic Sans MS" panose="030F0702030302020204" pitchFamily="66" charset="0"/>
            </a:endParaRPr>
          </a:p>
          <a:p>
            <a:r>
              <a:rPr lang="en-GB" sz="3000" dirty="0">
                <a:latin typeface="Comic Sans MS" panose="030F0702030302020204" pitchFamily="66" charset="0"/>
              </a:rPr>
              <a:t>Medical evidence  for any appointments</a:t>
            </a:r>
          </a:p>
          <a:p>
            <a:endParaRPr lang="en-GB" dirty="0"/>
          </a:p>
        </p:txBody>
      </p:sp>
      <p:sp>
        <p:nvSpPr>
          <p:cNvPr id="3" name="Title 2"/>
          <p:cNvSpPr>
            <a:spLocks noGrp="1"/>
          </p:cNvSpPr>
          <p:nvPr>
            <p:ph type="title"/>
          </p:nvPr>
        </p:nvSpPr>
        <p:spPr/>
        <p:txBody>
          <a:bodyPr/>
          <a:lstStyle/>
          <a:p>
            <a:r>
              <a:rPr lang="en-GB" b="1" dirty="0">
                <a:solidFill>
                  <a:srgbClr val="FF0000"/>
                </a:solidFill>
                <a:latin typeface="Comic Sans MS" panose="030F0702030302020204" pitchFamily="66" charset="0"/>
              </a:rPr>
              <a:t>Register marks </a:t>
            </a:r>
          </a:p>
        </p:txBody>
      </p:sp>
    </p:spTree>
    <p:extLst>
      <p:ext uri="{BB962C8B-B14F-4D97-AF65-F5344CB8AC3E}">
        <p14:creationId xmlns:p14="http://schemas.microsoft.com/office/powerpoint/2010/main" val="1145256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a:bodyPr>
          <a:lstStyle/>
          <a:p>
            <a:r>
              <a:rPr lang="en-GB" sz="3600" dirty="0">
                <a:latin typeface="Comic Sans MS" panose="030F0702030302020204" pitchFamily="66" charset="0"/>
              </a:rPr>
              <a:t>190 school days per year!</a:t>
            </a:r>
          </a:p>
          <a:p>
            <a:br>
              <a:rPr lang="en-GB" sz="3600" dirty="0">
                <a:latin typeface="Comic Sans MS" panose="030F0702030302020204" pitchFamily="66" charset="0"/>
              </a:rPr>
            </a:br>
            <a:r>
              <a:rPr lang="en-GB" sz="3600" dirty="0">
                <a:latin typeface="Comic Sans MS" panose="030F0702030302020204" pitchFamily="66" charset="0"/>
              </a:rPr>
              <a:t>175 days holiday per year!</a:t>
            </a:r>
          </a:p>
          <a:p>
            <a:endParaRPr lang="en-GB" sz="3600" dirty="0">
              <a:latin typeface="Comic Sans MS" panose="030F0702030302020204" pitchFamily="66" charset="0"/>
            </a:endParaRPr>
          </a:p>
          <a:p>
            <a:r>
              <a:rPr lang="en-GB" sz="3600" dirty="0">
                <a:latin typeface="Comic Sans MS" panose="030F0702030302020204" pitchFamily="66" charset="0"/>
              </a:rPr>
              <a:t>Requests for holidays in term time are refused – G code</a:t>
            </a:r>
          </a:p>
          <a:p>
            <a:r>
              <a:rPr lang="en-GB" sz="3600" dirty="0">
                <a:latin typeface="Comic Sans MS" panose="030F0702030302020204" pitchFamily="66" charset="0"/>
              </a:rPr>
              <a:t>Your family may get a fine</a:t>
            </a:r>
          </a:p>
        </p:txBody>
      </p:sp>
      <p:sp>
        <p:nvSpPr>
          <p:cNvPr id="3" name="Title 2"/>
          <p:cNvSpPr>
            <a:spLocks noGrp="1"/>
          </p:cNvSpPr>
          <p:nvPr>
            <p:ph type="title"/>
          </p:nvPr>
        </p:nvSpPr>
        <p:spPr/>
        <p:txBody>
          <a:bodyPr/>
          <a:lstStyle/>
          <a:p>
            <a:r>
              <a:rPr lang="en-GB" b="1" dirty="0">
                <a:solidFill>
                  <a:srgbClr val="FF0000"/>
                </a:solidFill>
                <a:latin typeface="Comic Sans MS" panose="030F0702030302020204" pitchFamily="66" charset="0"/>
              </a:rPr>
              <a:t>Holidays in term time </a:t>
            </a:r>
          </a:p>
        </p:txBody>
      </p:sp>
    </p:spTree>
    <p:extLst>
      <p:ext uri="{BB962C8B-B14F-4D97-AF65-F5344CB8AC3E}">
        <p14:creationId xmlns:p14="http://schemas.microsoft.com/office/powerpoint/2010/main" val="397816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447800"/>
            <a:ext cx="12192000" cy="9753600"/>
          </a:xfrm>
          <a:prstGeom prst="rect">
            <a:avLst/>
          </a:prstGeom>
        </p:spPr>
      </p:pic>
    </p:spTree>
    <p:extLst>
      <p:ext uri="{BB962C8B-B14F-4D97-AF65-F5344CB8AC3E}">
        <p14:creationId xmlns:p14="http://schemas.microsoft.com/office/powerpoint/2010/main" val="3087419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591056"/>
            <a:ext cx="8532440" cy="11806886"/>
          </a:xfrm>
        </p:spPr>
        <p:txBody>
          <a:bodyPr>
            <a:normAutofit/>
          </a:bodyPr>
          <a:lstStyle/>
          <a:p>
            <a:r>
              <a:rPr lang="en-GB" sz="4400" dirty="0">
                <a:latin typeface="Comic Sans MS" panose="030F0702030302020204" pitchFamily="66" charset="0"/>
              </a:rPr>
              <a:t>Range Ready points trips and prizes</a:t>
            </a:r>
          </a:p>
          <a:p>
            <a:r>
              <a:rPr lang="en-GB" sz="4400" dirty="0">
                <a:latin typeface="Comic Sans MS" panose="030F0702030302020204" pitchFamily="66" charset="0"/>
              </a:rPr>
              <a:t>Range attendance lottery </a:t>
            </a:r>
          </a:p>
          <a:p>
            <a:r>
              <a:rPr lang="en-GB" sz="4400" dirty="0">
                <a:latin typeface="Comic Sans MS" panose="030F0702030302020204" pitchFamily="66" charset="0"/>
              </a:rPr>
              <a:t>Y11 prom attendance </a:t>
            </a:r>
          </a:p>
          <a:p>
            <a:r>
              <a:rPr lang="en-GB" sz="4400" dirty="0">
                <a:latin typeface="Comic Sans MS" panose="030F0702030302020204" pitchFamily="66" charset="0"/>
              </a:rPr>
              <a:t>Raffle for vouchers at the end of year for all who hit our school target of 95% and 100% </a:t>
            </a:r>
          </a:p>
          <a:p>
            <a:pPr algn="ctr"/>
            <a:endParaRPr lang="en-GB" sz="3600" dirty="0">
              <a:latin typeface="Candara" panose="020E0502030303020204" pitchFamily="34" charset="0"/>
            </a:endParaRPr>
          </a:p>
        </p:txBody>
      </p:sp>
      <p:sp>
        <p:nvSpPr>
          <p:cNvPr id="2" name="Title 1"/>
          <p:cNvSpPr>
            <a:spLocks noGrp="1"/>
          </p:cNvSpPr>
          <p:nvPr>
            <p:ph type="title"/>
          </p:nvPr>
        </p:nvSpPr>
        <p:spPr/>
        <p:txBody>
          <a:bodyPr/>
          <a:lstStyle/>
          <a:p>
            <a:r>
              <a:rPr lang="en-GB" b="1" dirty="0">
                <a:solidFill>
                  <a:srgbClr val="FF0000"/>
                </a:solidFill>
                <a:latin typeface="Comic Sans MS" panose="030F0702030302020204" pitchFamily="66" charset="0"/>
              </a:rPr>
              <a:t>Rewards</a:t>
            </a:r>
            <a:r>
              <a:rPr lang="en-GB" b="1" dirty="0">
                <a:latin typeface="Comic Sans MS" panose="030F0702030302020204" pitchFamily="66" charset="0"/>
              </a:rPr>
              <a:t> </a:t>
            </a:r>
          </a:p>
        </p:txBody>
      </p:sp>
      <p:pic>
        <p:nvPicPr>
          <p:cNvPr id="5124" name="Picture 4" descr="https://195ec04504ea0272771e-7c2c6dacbab7a2b2d574b53c70c1fe31.ssl.cf3.rackcdn.com/13.2.2/img/behaveicons/good/+helping-oth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2336"/>
            <a:ext cx="1512165"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94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2060848"/>
            <a:ext cx="7408333" cy="3450696"/>
          </a:xfrm>
        </p:spPr>
        <p:txBody>
          <a:bodyPr>
            <a:normAutofit/>
          </a:bodyPr>
          <a:lstStyle/>
          <a:p>
            <a:pPr algn="ctr"/>
            <a:r>
              <a:rPr lang="en-GB" sz="2800" b="1" dirty="0">
                <a:latin typeface="Comic Sans MS" panose="030F0702030302020204" pitchFamily="66" charset="0"/>
              </a:rPr>
              <a:t>We monitor attendance every lesson, every day, every week make sure yours is as good as it can be  </a:t>
            </a:r>
          </a:p>
        </p:txBody>
      </p:sp>
      <p:sp>
        <p:nvSpPr>
          <p:cNvPr id="3" name="Title 2"/>
          <p:cNvSpPr>
            <a:spLocks noGrp="1"/>
          </p:cNvSpPr>
          <p:nvPr>
            <p:ph type="title"/>
          </p:nvPr>
        </p:nvSpPr>
        <p:spPr/>
        <p:txBody>
          <a:bodyPr/>
          <a:lstStyle/>
          <a:p>
            <a:r>
              <a:rPr lang="en-GB" b="1" dirty="0">
                <a:solidFill>
                  <a:srgbClr val="FF0000"/>
                </a:solidFill>
                <a:latin typeface="Comic Sans MS" panose="030F0702030302020204" pitchFamily="66" charset="0"/>
              </a:rPr>
              <a:t>Attendance matters</a:t>
            </a:r>
          </a:p>
        </p:txBody>
      </p:sp>
      <p:pic>
        <p:nvPicPr>
          <p:cNvPr id="4" name="Picture 3" descr="Image result for attendance"/>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005064"/>
            <a:ext cx="4752528" cy="2262245"/>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93" y="3068960"/>
            <a:ext cx="2237234" cy="22372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1" y="3068960"/>
            <a:ext cx="1119546" cy="1047749"/>
          </a:xfrm>
          <a:prstGeom prst="rect">
            <a:avLst/>
          </a:prstGeom>
        </p:spPr>
      </p:pic>
    </p:spTree>
    <p:extLst>
      <p:ext uri="{BB962C8B-B14F-4D97-AF65-F5344CB8AC3E}">
        <p14:creationId xmlns:p14="http://schemas.microsoft.com/office/powerpoint/2010/main" val="209386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175" y="10067925"/>
            <a:ext cx="7081838" cy="246063"/>
          </a:xfrm>
          <a:prstGeom prst="rect">
            <a:avLst/>
          </a:prstGeom>
          <a:solidFill>
            <a:srgbClr val="33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800" b="0" i="1" u="none" strike="noStrike" cap="none" normalizeH="0" baseline="0">
                <a:ln>
                  <a:noFill/>
                </a:ln>
                <a:solidFill>
                  <a:srgbClr val="000000"/>
                </a:solidFill>
                <a:effectLst/>
                <a:latin typeface="Franklin Gothic Demi Cond" panose="020B0706030402020204" pitchFamily="34" charset="0"/>
              </a:rPr>
              <a:t>IT IS THE LAW! PARENTS AND CARERS CAN BE FINED AND EVEN SENT TO PRISON IF CHILDREN DO NOT ATTEND SCHOOL.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3"/>
          <p:cNvSpPr txBox="1">
            <a:spLocks noChangeArrowheads="1"/>
          </p:cNvSpPr>
          <p:nvPr/>
        </p:nvSpPr>
        <p:spPr bwMode="auto">
          <a:xfrm>
            <a:off x="23813" y="7024688"/>
            <a:ext cx="3343275" cy="2859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Image result for missing school missing out clipart"/>
          <p:cNvPicPr>
            <a:picLocks noChangeAspect="1" noChangeArrowheads="1"/>
          </p:cNvPicPr>
          <p:nvPr/>
        </p:nvPicPr>
        <p:blipFill>
          <a:blip r:embed="rId2">
            <a:extLst>
              <a:ext uri="{28A0092B-C50C-407E-A947-70E740481C1C}">
                <a14:useLocalDpi xmlns:a14="http://schemas.microsoft.com/office/drawing/2010/main" val="0"/>
              </a:ext>
            </a:extLst>
          </a:blip>
          <a:srcRect l="6487" r="6487"/>
          <a:stretch>
            <a:fillRect/>
          </a:stretch>
        </p:blipFill>
        <p:spPr bwMode="auto">
          <a:xfrm>
            <a:off x="3104499" y="3915172"/>
            <a:ext cx="402748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9" name="Picture 5" descr="Image result for range high schoo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80963"/>
            <a:ext cx="12033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 Box 6"/>
          <p:cNvSpPr txBox="1">
            <a:spLocks noChangeArrowheads="1"/>
          </p:cNvSpPr>
          <p:nvPr/>
        </p:nvSpPr>
        <p:spPr bwMode="auto">
          <a:xfrm>
            <a:off x="3676650" y="96838"/>
            <a:ext cx="3444875" cy="26479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p:cNvSpPr txBox="1">
            <a:spLocks noChangeArrowheads="1"/>
          </p:cNvSpPr>
          <p:nvPr/>
        </p:nvSpPr>
        <p:spPr bwMode="auto">
          <a:xfrm>
            <a:off x="11113" y="1525588"/>
            <a:ext cx="2578100" cy="14970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200"/>
              </a:spcAft>
              <a:buClrTx/>
              <a:buSzTx/>
              <a:buFontTx/>
              <a:buNone/>
              <a:tabLst/>
            </a:pPr>
            <a:r>
              <a:rPr kumimoji="0" lang="en-GB" altLang="en-US" sz="1200" b="1" i="0" u="none" strike="noStrike" cap="none" normalizeH="0" baseline="0" dirty="0">
                <a:ln>
                  <a:noFill/>
                </a:ln>
                <a:solidFill>
                  <a:srgbClr val="FFFFFF"/>
                </a:solidFill>
                <a:effectLst/>
                <a:latin typeface="Calibri" panose="020F0502020204030204" pitchFamily="34" charset="0"/>
              </a:rPr>
              <a:t>Contact: Mrs L. Dillon</a:t>
            </a:r>
          </a:p>
          <a:p>
            <a:pPr marL="0" marR="0" lvl="0" indent="0" algn="l" defTabSz="914400" rtl="0" eaLnBrk="0" fontAlgn="base" latinLnBrk="0" hangingPunct="0">
              <a:lnSpc>
                <a:spcPct val="100000"/>
              </a:lnSpc>
              <a:spcBef>
                <a:spcPct val="0"/>
              </a:spcBef>
              <a:spcAft>
                <a:spcPts val="200"/>
              </a:spcAft>
              <a:buClrTx/>
              <a:buSzTx/>
              <a:buFontTx/>
              <a:buNone/>
              <a:tabLst/>
            </a:pPr>
            <a:r>
              <a:rPr kumimoji="0" lang="en-GB" altLang="en-US" sz="1200" b="1" i="0" u="none" strike="noStrike" cap="none" normalizeH="0" baseline="0" dirty="0">
                <a:ln>
                  <a:noFill/>
                </a:ln>
                <a:solidFill>
                  <a:srgbClr val="FFFFFF"/>
                </a:solidFill>
                <a:effectLst/>
                <a:latin typeface="Calibri" panose="020F0502020204030204" pitchFamily="34" charset="0"/>
              </a:rPr>
              <a:t>Pupil Support Manager </a:t>
            </a:r>
          </a:p>
          <a:p>
            <a:pPr marL="0" marR="0" lvl="0" indent="0" algn="l" defTabSz="914400" rtl="0" eaLnBrk="0" fontAlgn="base" latinLnBrk="0" hangingPunct="0">
              <a:lnSpc>
                <a:spcPct val="100000"/>
              </a:lnSpc>
              <a:spcBef>
                <a:spcPct val="0"/>
              </a:spcBef>
              <a:spcAft>
                <a:spcPts val="200"/>
              </a:spcAft>
              <a:buClrTx/>
              <a:buSzTx/>
              <a:buFontTx/>
              <a:buNone/>
              <a:tabLst/>
            </a:pPr>
            <a:r>
              <a:rPr kumimoji="0" lang="en-GB" altLang="en-US" sz="1200" b="1" i="0" u="none" strike="noStrike" cap="none" normalizeH="0" baseline="0" dirty="0">
                <a:ln>
                  <a:noFill/>
                </a:ln>
                <a:solidFill>
                  <a:srgbClr val="FFFFFF"/>
                </a:solidFill>
                <a:effectLst/>
                <a:latin typeface="Calibri" panose="020F0502020204030204" pitchFamily="34" charset="0"/>
              </a:rPr>
              <a:t>Range High School</a:t>
            </a:r>
          </a:p>
          <a:p>
            <a:pPr marL="0" marR="0" lvl="0" indent="0" algn="l" defTabSz="914400" rtl="0" eaLnBrk="0" fontAlgn="base" latinLnBrk="0" hangingPunct="0">
              <a:lnSpc>
                <a:spcPct val="100000"/>
              </a:lnSpc>
              <a:spcBef>
                <a:spcPct val="0"/>
              </a:spcBef>
              <a:spcAft>
                <a:spcPts val="200"/>
              </a:spcAft>
              <a:buClrTx/>
              <a:buSzTx/>
              <a:buFontTx/>
              <a:buNone/>
              <a:tabLst/>
            </a:pPr>
            <a:r>
              <a:rPr kumimoji="0" lang="en-GB" altLang="en-US" sz="1200" b="1" i="0" u="none" strike="noStrike" cap="none" normalizeH="0" baseline="0" dirty="0">
                <a:ln>
                  <a:noFill/>
                </a:ln>
                <a:solidFill>
                  <a:srgbClr val="FFFFFF"/>
                </a:solidFill>
                <a:effectLst/>
                <a:latin typeface="Calibri" panose="020F0502020204030204" pitchFamily="34" charset="0"/>
              </a:rPr>
              <a:t>Stapleton Road,</a:t>
            </a:r>
          </a:p>
          <a:p>
            <a:pPr marL="0" marR="0" lvl="0" indent="0" algn="l" defTabSz="914400" rtl="0" eaLnBrk="0" fontAlgn="base" latinLnBrk="0" hangingPunct="0">
              <a:lnSpc>
                <a:spcPct val="100000"/>
              </a:lnSpc>
              <a:spcBef>
                <a:spcPct val="0"/>
              </a:spcBef>
              <a:spcAft>
                <a:spcPts val="200"/>
              </a:spcAft>
              <a:buClrTx/>
              <a:buSzTx/>
              <a:buFontTx/>
              <a:buNone/>
              <a:tabLst/>
            </a:pPr>
            <a:r>
              <a:rPr kumimoji="0" lang="en-GB" altLang="en-US" sz="1200" b="1" i="0" u="none" strike="noStrike" cap="none" normalizeH="0" baseline="0" dirty="0">
                <a:ln>
                  <a:noFill/>
                </a:ln>
                <a:solidFill>
                  <a:srgbClr val="FFFFFF"/>
                </a:solidFill>
                <a:effectLst/>
                <a:latin typeface="Calibri" panose="020F0502020204030204" pitchFamily="34" charset="0"/>
              </a:rPr>
              <a:t>Formby L37 2YN</a:t>
            </a:r>
          </a:p>
          <a:p>
            <a:pPr marL="0" marR="0" lvl="0" indent="0" algn="l" defTabSz="914400" rtl="0" eaLnBrk="0" fontAlgn="base" latinLnBrk="0" hangingPunct="0">
              <a:lnSpc>
                <a:spcPct val="100000"/>
              </a:lnSpc>
              <a:spcBef>
                <a:spcPct val="0"/>
              </a:spcBef>
              <a:spcAft>
                <a:spcPts val="200"/>
              </a:spcAft>
              <a:buClrTx/>
              <a:buSzTx/>
              <a:buFontTx/>
              <a:buNone/>
              <a:tabLst/>
            </a:pPr>
            <a:r>
              <a:rPr kumimoji="0" lang="en-GB" altLang="en-US" sz="1200" b="1" i="0" u="none" strike="noStrike" cap="none" normalizeH="0" baseline="0" dirty="0">
                <a:ln>
                  <a:noFill/>
                </a:ln>
                <a:solidFill>
                  <a:srgbClr val="FFFFFF"/>
                </a:solidFill>
                <a:effectLst/>
                <a:latin typeface="Calibri" panose="020F0502020204030204" pitchFamily="34" charset="0"/>
              </a:rPr>
              <a:t>Tel: 01704 879315 Ext: 267</a:t>
            </a:r>
          </a:p>
          <a:p>
            <a:pPr marL="0" marR="0" lvl="0" indent="0" algn="l" defTabSz="914400" rtl="0" eaLnBrk="0" fontAlgn="base" latinLnBrk="0" hangingPunct="0">
              <a:lnSpc>
                <a:spcPct val="100000"/>
              </a:lnSpc>
              <a:spcBef>
                <a:spcPct val="0"/>
              </a:spcBef>
              <a:spcAft>
                <a:spcPts val="200"/>
              </a:spcAft>
              <a:buClrTx/>
              <a:buSzTx/>
              <a:buFontTx/>
              <a:buNone/>
              <a:tabLst/>
            </a:pPr>
            <a:r>
              <a:rPr kumimoji="0" lang="en-GB" altLang="en-US" sz="1200" b="1" i="0" u="none" strike="noStrike" cap="none" normalizeH="0" baseline="0" dirty="0">
                <a:ln>
                  <a:noFill/>
                </a:ln>
                <a:solidFill>
                  <a:srgbClr val="FFFFFF"/>
                </a:solidFill>
                <a:effectLst/>
                <a:latin typeface="Calibri" panose="020F0502020204030204" pitchFamily="34" charset="0"/>
              </a:rPr>
              <a:t>Mobile: 07496 380492</a:t>
            </a:r>
          </a:p>
          <a:p>
            <a:pPr marL="0" marR="0" lvl="0" indent="0" algn="l" defTabSz="914400" rtl="0" eaLnBrk="0" fontAlgn="base" latinLnBrk="0" hangingPunct="0">
              <a:lnSpc>
                <a:spcPct val="100000"/>
              </a:lnSpc>
              <a:spcBef>
                <a:spcPct val="0"/>
              </a:spcBef>
              <a:spcAft>
                <a:spcPts val="200"/>
              </a:spcAft>
              <a:buClrTx/>
              <a:buSzTx/>
              <a:buFontTx/>
              <a:buNone/>
              <a:tabLst/>
            </a:pPr>
            <a:r>
              <a:rPr kumimoji="0" lang="en-GB" altLang="en-US" sz="1200" b="1" i="0" u="none" strike="noStrike" cap="none" normalizeH="0" baseline="0" dirty="0">
                <a:ln>
                  <a:noFill/>
                </a:ln>
                <a:solidFill>
                  <a:srgbClr val="FFFFFF"/>
                </a:solidFill>
                <a:effectLst/>
                <a:latin typeface="Calibri" panose="020F0502020204030204" pitchFamily="34" charset="0"/>
              </a:rPr>
              <a:t>Email: ld@range.sefton.sch.uk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20638"/>
            <a:ext cx="3429000" cy="7794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Text Box 2"/>
          <p:cNvSpPr txBox="1">
            <a:spLocks noChangeArrowheads="1"/>
          </p:cNvSpPr>
          <p:nvPr/>
        </p:nvSpPr>
        <p:spPr bwMode="auto">
          <a:xfrm>
            <a:off x="3995936" y="841375"/>
            <a:ext cx="3109714" cy="1412875"/>
          </a:xfrm>
          <a:prstGeom prst="rect">
            <a:avLst/>
          </a:prstGeom>
          <a:solidFill>
            <a:srgbClr val="66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100" b="0" i="0" u="none" strike="noStrike" cap="none" normalizeH="0" baseline="0" dirty="0">
                <a:ln>
                  <a:noFill/>
                </a:ln>
                <a:solidFill>
                  <a:srgbClr val="000000"/>
                </a:solidFill>
                <a:effectLst/>
                <a:latin typeface="Comic Sans MS" panose="030F0702030302020204" pitchFamily="66" charset="0"/>
              </a:rPr>
              <a:t>If you are worried about school, tell someone what’s wrong so you can get the help and support you need. There are staff in school who can help you build your confidence to come to school and help tackle any concerns.</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GB" altLang="en-US" sz="1100" b="0" i="0" u="none" strike="noStrike" cap="none" normalizeH="0" baseline="0" dirty="0">
                <a:ln>
                  <a:noFill/>
                </a:ln>
                <a:solidFill>
                  <a:srgbClr val="000000"/>
                </a:solidFill>
                <a:effectLst/>
                <a:latin typeface="Comic Sans MS" panose="030F0702030302020204" pitchFamily="66" charset="0"/>
              </a:rPr>
              <a:t>Please speak to your Head of Year, Form Tutor, Learning Mentors or Mrs Dillon (ld@range.sefton.sch.uk).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2"/>
          <p:cNvSpPr txBox="1">
            <a:spLocks noChangeArrowheads="1"/>
          </p:cNvSpPr>
          <p:nvPr/>
        </p:nvSpPr>
        <p:spPr bwMode="auto">
          <a:xfrm>
            <a:off x="323528" y="4135438"/>
            <a:ext cx="2592287" cy="2101874"/>
          </a:xfrm>
          <a:prstGeom prst="rect">
            <a:avLst/>
          </a:prstGeom>
          <a:solidFill>
            <a:srgbClr val="FFFFFF"/>
          </a:solidFill>
          <a:ln w="63500" cmpd="thickThin" algn="ctr">
            <a:solidFill>
              <a:srgbClr val="5B9BD5"/>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70C0"/>
                </a:solidFill>
                <a:effectLst/>
                <a:latin typeface="Arial Narrow" panose="020B0606020202030204" pitchFamily="34" charset="0"/>
              </a:rPr>
              <a:t>COMING TO SCHOOL MEANS </a:t>
            </a:r>
            <a:r>
              <a:rPr kumimoji="0" lang="en-GB" altLang="en-US" sz="2800" b="1" i="0" u="none" strike="noStrike" cap="none" normalizeH="0" baseline="0" dirty="0">
                <a:ln>
                  <a:noFill/>
                </a:ln>
                <a:solidFill>
                  <a:srgbClr val="0070C0"/>
                </a:solidFill>
                <a:effectLst/>
                <a:latin typeface="Arial Narrow" panose="020B0606020202030204" pitchFamily="34" charset="0"/>
              </a:rPr>
              <a:t>YOU:</a:t>
            </a:r>
            <a:endParaRPr kumimoji="0" lang="en-GB" altLang="en-US" sz="1600" b="1" i="0" u="sng" strike="noStrike" cap="none" normalizeH="0" baseline="0" dirty="0">
              <a:ln>
                <a:noFill/>
              </a:ln>
              <a:solidFill>
                <a:srgbClr val="0070C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Narrow" panose="020B0606020202030204" pitchFamily="34" charset="0"/>
              </a:rPr>
              <a:t>Are more likely to get great qualifications.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Narrow" panose="020B0606020202030204" pitchFamily="34" charset="0"/>
              </a:rPr>
              <a:t>Are more likely to stay out of trouble.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Narrow" panose="020B0606020202030204" pitchFamily="34" charset="0"/>
              </a:rPr>
              <a:t>Develop understanding and tolerance of other people and their cultures.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Narrow" panose="020B0606020202030204" pitchFamily="34" charset="0"/>
              </a:rPr>
              <a:t>Can see friends and make new friendships.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Narrow" panose="020B0606020202030204" pitchFamily="34" charset="0"/>
              </a:rPr>
              <a:t>Can take part in lots of different activities.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Narrow" panose="020B0606020202030204" pitchFamily="34" charset="0"/>
              </a:rPr>
              <a:t>Develop self-confidence and resilience.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5" name="Picture 11" descr="Image result for school support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9588" y="1588"/>
            <a:ext cx="1860550" cy="260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WordArt 13"/>
          <p:cNvSpPr>
            <a:spLocks noChangeArrowheads="1" noChangeShapeType="1" noTextEdit="1"/>
          </p:cNvSpPr>
          <p:nvPr/>
        </p:nvSpPr>
        <p:spPr bwMode="auto">
          <a:xfrm>
            <a:off x="23812" y="2324100"/>
            <a:ext cx="8004571" cy="1971279"/>
          </a:xfrm>
          <a:prstGeom prst="rect">
            <a:avLst/>
          </a:prstGeom>
        </p:spPr>
        <p:txBody>
          <a:bodyPr wrap="none" fromWordArt="1">
            <a:prstTxWarp prst="textFadeLeft">
              <a:avLst>
                <a:gd name="adj" fmla="val 33333"/>
              </a:avLst>
            </a:prstTxWarp>
          </a:bodyPr>
          <a:lstStyle/>
          <a:p>
            <a:pPr algn="ctr" rtl="0">
              <a:buNone/>
            </a:pPr>
            <a:r>
              <a:rPr lang="en-GB" sz="3600" b="1" kern="10" spc="0" dirty="0">
                <a:ln w="14605" algn="ctr">
                  <a:solidFill>
                    <a:srgbClr val="000000"/>
                  </a:solidFill>
                  <a:round/>
                  <a:headEnd/>
                  <a:tailEnd/>
                </a:ln>
                <a:solidFill>
                  <a:srgbClr val="000000"/>
                </a:solidFill>
                <a:effectLst>
                  <a:outerShdw dist="29783" dir="6914402" algn="ctr" rotWithShape="0">
                    <a:srgbClr val="7F7F7F">
                      <a:alpha val="50000"/>
                    </a:srgbClr>
                  </a:outerShdw>
                </a:effectLst>
                <a:latin typeface="Arial Black" panose="020B0A04020102020204" pitchFamily="34" charset="0"/>
              </a:rPr>
              <a:t>Our Attendance Target is 95%</a:t>
            </a:r>
          </a:p>
        </p:txBody>
      </p:sp>
    </p:spTree>
    <p:extLst>
      <p:ext uri="{BB962C8B-B14F-4D97-AF65-F5344CB8AC3E}">
        <p14:creationId xmlns:p14="http://schemas.microsoft.com/office/powerpoint/2010/main" val="342552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484784"/>
            <a:ext cx="7408333" cy="4824536"/>
          </a:xfrm>
        </p:spPr>
        <p:txBody>
          <a:bodyPr>
            <a:normAutofit fontScale="32500" lnSpcReduction="20000"/>
          </a:bodyPr>
          <a:lstStyle/>
          <a:p>
            <a:pPr marL="0" indent="0" algn="ctr">
              <a:buNone/>
            </a:pPr>
            <a:r>
              <a:rPr lang="en-GB" sz="7000" dirty="0">
                <a:solidFill>
                  <a:srgbClr val="002060"/>
                </a:solidFill>
                <a:latin typeface="Comic Sans MS" panose="030F0702030302020204" pitchFamily="66" charset="0"/>
              </a:rPr>
              <a:t>Achieve the best results and GCSE grades you can </a:t>
            </a:r>
          </a:p>
          <a:p>
            <a:pPr marL="0" indent="0" algn="ctr">
              <a:buNone/>
            </a:pPr>
            <a:endParaRPr lang="en-GB" sz="7000" dirty="0">
              <a:solidFill>
                <a:srgbClr val="002060"/>
              </a:solidFill>
              <a:latin typeface="Comic Sans MS" panose="030F0702030302020204" pitchFamily="66" charset="0"/>
            </a:endParaRPr>
          </a:p>
          <a:p>
            <a:r>
              <a:rPr lang="en-GB" sz="7000" dirty="0">
                <a:solidFill>
                  <a:srgbClr val="002060"/>
                </a:solidFill>
                <a:latin typeface="Comic Sans MS" panose="030F0702030302020204" pitchFamily="66" charset="0"/>
              </a:rPr>
              <a:t>Easier settling in school and ability </a:t>
            </a:r>
            <a:r>
              <a:rPr lang="en-GB" sz="7000" dirty="0">
                <a:latin typeface="Comic Sans MS" panose="030F0702030302020204" pitchFamily="66" charset="0"/>
              </a:rPr>
              <a:t>to make and keep friendships. </a:t>
            </a:r>
          </a:p>
          <a:p>
            <a:endParaRPr lang="en-GB" sz="7000" dirty="0">
              <a:latin typeface="Comic Sans MS" panose="030F0702030302020204" pitchFamily="66" charset="0"/>
            </a:endParaRPr>
          </a:p>
          <a:p>
            <a:r>
              <a:rPr lang="en-GB" sz="7000" dirty="0">
                <a:latin typeface="Comic Sans MS" panose="030F0702030302020204" pitchFamily="66" charset="0"/>
              </a:rPr>
              <a:t>Keep up to date with work, high levels of motivation, increases enjoyment of learning </a:t>
            </a:r>
          </a:p>
          <a:p>
            <a:endParaRPr lang="en-GB" sz="7000" dirty="0">
              <a:latin typeface="Comic Sans MS" panose="030F0702030302020204" pitchFamily="66" charset="0"/>
            </a:endParaRPr>
          </a:p>
          <a:p>
            <a:r>
              <a:rPr lang="en-GB" sz="7000" dirty="0">
                <a:latin typeface="Comic Sans MS" panose="030F0702030302020204" pitchFamily="66" charset="0"/>
              </a:rPr>
              <a:t>Increase confidence in school </a:t>
            </a:r>
          </a:p>
          <a:p>
            <a:endParaRPr lang="en-GB" sz="7000" dirty="0">
              <a:latin typeface="Comic Sans MS" panose="030F0702030302020204" pitchFamily="66" charset="0"/>
            </a:endParaRPr>
          </a:p>
          <a:p>
            <a:r>
              <a:rPr lang="en-GB" sz="7000" dirty="0">
                <a:latin typeface="Comic Sans MS" panose="030F0702030302020204" pitchFamily="66" charset="0"/>
              </a:rPr>
              <a:t>Not missing out on the social life of school and extra curricular opportunities and experiences </a:t>
            </a:r>
          </a:p>
          <a:p>
            <a:r>
              <a:rPr lang="en-GB" sz="7000" dirty="0">
                <a:solidFill>
                  <a:srgbClr val="FF0000"/>
                </a:solidFill>
                <a:latin typeface="Comic Sans MS" panose="030F0702030302020204" pitchFamily="66" charset="0"/>
              </a:rPr>
              <a:t>If you are below 90% you are considered to be persistently absent   </a:t>
            </a:r>
          </a:p>
          <a:p>
            <a:endParaRPr lang="en-GB" b="1" dirty="0">
              <a:latin typeface="Candara" panose="020E0502030303020204" pitchFamily="34" charset="0"/>
            </a:endParaRPr>
          </a:p>
        </p:txBody>
      </p:sp>
      <p:sp>
        <p:nvSpPr>
          <p:cNvPr id="2" name="Title 1"/>
          <p:cNvSpPr>
            <a:spLocks noGrp="1"/>
          </p:cNvSpPr>
          <p:nvPr>
            <p:ph type="title"/>
          </p:nvPr>
        </p:nvSpPr>
        <p:spPr/>
        <p:txBody>
          <a:bodyPr/>
          <a:lstStyle/>
          <a:p>
            <a:r>
              <a:rPr lang="en-GB" b="1" dirty="0">
                <a:solidFill>
                  <a:srgbClr val="FF0000"/>
                </a:solidFill>
                <a:latin typeface="Comic Sans MS" panose="030F0702030302020204" pitchFamily="66" charset="0"/>
              </a:rPr>
              <a:t>Good attendance</a:t>
            </a:r>
            <a:endParaRPr lang="en-GB" b="1" dirty="0">
              <a:latin typeface="Comic Sans MS" panose="030F0702030302020204" pitchFamily="66" charset="0"/>
            </a:endParaRPr>
          </a:p>
        </p:txBody>
      </p:sp>
    </p:spTree>
    <p:extLst>
      <p:ext uri="{BB962C8B-B14F-4D97-AF65-F5344CB8AC3E}">
        <p14:creationId xmlns:p14="http://schemas.microsoft.com/office/powerpoint/2010/main" val="111442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ss School, Miss Out Campa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655272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55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solidFill>
                  <a:srgbClr val="FF0000"/>
                </a:solidFill>
                <a:latin typeface="Comic Sans MS" panose="030F0702030302020204" pitchFamily="66" charset="0"/>
              </a:rPr>
              <a:t>Good attendance</a:t>
            </a:r>
            <a:endParaRPr lang="en-GB" dirty="0"/>
          </a:p>
        </p:txBody>
      </p:sp>
      <p:sp>
        <p:nvSpPr>
          <p:cNvPr id="8" name="Content Placeholder 7"/>
          <p:cNvSpPr>
            <a:spLocks noGrp="1"/>
          </p:cNvSpPr>
          <p:nvPr>
            <p:ph sz="quarter" idx="13"/>
          </p:nvPr>
        </p:nvSpPr>
        <p:spPr>
          <a:xfrm>
            <a:off x="720646" y="1700808"/>
            <a:ext cx="3822192" cy="4167368"/>
          </a:xfrm>
        </p:spPr>
        <p:txBody>
          <a:bodyPr>
            <a:normAutofit fontScale="77500" lnSpcReduction="20000"/>
          </a:bodyPr>
          <a:lstStyle/>
          <a:p>
            <a:pPr eaLnBrk="0" fontAlgn="base" hangingPunct="0">
              <a:spcBef>
                <a:spcPct val="0"/>
              </a:spcBef>
              <a:spcAft>
                <a:spcPct val="0"/>
              </a:spcAft>
            </a:pPr>
            <a:r>
              <a:rPr lang="en-GB" altLang="en-US" b="1" dirty="0">
                <a:solidFill>
                  <a:srgbClr val="478FB3"/>
                </a:solidFill>
                <a:latin typeface="Comic Sans MS" panose="030F0702030302020204" pitchFamily="66" charset="0"/>
              </a:rPr>
              <a:t>Every school day counts towards YOUR </a:t>
            </a:r>
            <a:r>
              <a:rPr lang="en-GB" altLang="en-US" sz="2000" b="1" dirty="0">
                <a:solidFill>
                  <a:srgbClr val="478FB3"/>
                </a:solidFill>
                <a:latin typeface="Comic Sans MS" panose="030F0702030302020204" pitchFamily="66" charset="0"/>
              </a:rPr>
              <a:t> FUTURE</a:t>
            </a:r>
            <a:r>
              <a:rPr lang="en-GB" altLang="en-US" b="1" dirty="0">
                <a:solidFill>
                  <a:srgbClr val="478FB3"/>
                </a:solidFill>
                <a:latin typeface="Comic Sans MS" panose="030F0702030302020204" pitchFamily="66" charset="0"/>
              </a:rPr>
              <a:t>...</a:t>
            </a:r>
          </a:p>
          <a:p>
            <a:pPr eaLnBrk="0" fontAlgn="base" hangingPunct="0">
              <a:spcBef>
                <a:spcPct val="0"/>
              </a:spcBef>
              <a:spcAft>
                <a:spcPct val="0"/>
              </a:spcAft>
            </a:pPr>
            <a:endParaRPr lang="en-GB" altLang="en-US" b="1" dirty="0">
              <a:solidFill>
                <a:srgbClr val="478FB3"/>
              </a:solidFill>
              <a:latin typeface="Comic Sans MS" panose="030F0702030302020204" pitchFamily="66" charset="0"/>
            </a:endParaRPr>
          </a:p>
          <a:p>
            <a:pPr lvl="0" eaLnBrk="0" fontAlgn="base" hangingPunct="0">
              <a:spcBef>
                <a:spcPct val="0"/>
              </a:spcBef>
              <a:spcAft>
                <a:spcPct val="0"/>
              </a:spcAft>
            </a:pPr>
            <a:r>
              <a:rPr lang="en-GB" altLang="en-US" dirty="0">
                <a:solidFill>
                  <a:srgbClr val="000000"/>
                </a:solidFill>
                <a:latin typeface="Comic Sans MS" panose="030F0702030302020204" pitchFamily="66" charset="0"/>
              </a:rPr>
              <a:t>Days off school add up to lost learning. In total, there are 175 non-school days a year.</a:t>
            </a:r>
          </a:p>
          <a:p>
            <a:pPr lvl="0" eaLnBrk="0" fontAlgn="base" hangingPunct="0">
              <a:spcBef>
                <a:spcPct val="0"/>
              </a:spcBef>
              <a:spcAft>
                <a:spcPct val="0"/>
              </a:spcAft>
            </a:pPr>
            <a:endParaRPr lang="en-GB" altLang="en-US" dirty="0">
              <a:solidFill>
                <a:srgbClr val="000000"/>
              </a:solidFill>
              <a:latin typeface="Comic Sans MS" panose="030F0702030302020204" pitchFamily="66" charset="0"/>
            </a:endParaRPr>
          </a:p>
          <a:p>
            <a:pPr lvl="0" eaLnBrk="0" fontAlgn="base" hangingPunct="0">
              <a:spcBef>
                <a:spcPct val="0"/>
              </a:spcBef>
              <a:spcAft>
                <a:spcPct val="0"/>
              </a:spcAft>
            </a:pPr>
            <a:r>
              <a:rPr lang="en-GB" altLang="en-US" dirty="0">
                <a:solidFill>
                  <a:srgbClr val="000000"/>
                </a:solidFill>
                <a:latin typeface="Comic Sans MS" panose="030F0702030302020204" pitchFamily="66" charset="0"/>
              </a:rPr>
              <a:t>This gives families the opportunity to:</a:t>
            </a:r>
          </a:p>
          <a:p>
            <a:pPr lvl="0" eaLnBrk="0" fontAlgn="base" hangingPunct="0">
              <a:spcBef>
                <a:spcPct val="0"/>
              </a:spcBef>
              <a:spcAft>
                <a:spcPct val="0"/>
              </a:spcAft>
              <a:buSzPts val="1000"/>
              <a:buFont typeface="Symbol" panose="05050102010706020507" pitchFamily="18" charset="2"/>
              <a:buChar char="¨"/>
            </a:pPr>
            <a:r>
              <a:rPr lang="en-GB" altLang="en-US" dirty="0">
                <a:solidFill>
                  <a:srgbClr val="000000"/>
                </a:solidFill>
                <a:latin typeface="Comic Sans MS" panose="030F0702030302020204" pitchFamily="66" charset="0"/>
              </a:rPr>
              <a:t>Spend time together</a:t>
            </a:r>
          </a:p>
          <a:p>
            <a:pPr lvl="0" eaLnBrk="0" fontAlgn="base" hangingPunct="0">
              <a:spcBef>
                <a:spcPct val="0"/>
              </a:spcBef>
              <a:spcAft>
                <a:spcPct val="0"/>
              </a:spcAft>
              <a:buSzPts val="1000"/>
              <a:buFont typeface="Symbol" panose="05050102010706020507" pitchFamily="18" charset="2"/>
              <a:buChar char="¨"/>
            </a:pPr>
            <a:r>
              <a:rPr lang="en-GB" altLang="en-US" dirty="0">
                <a:solidFill>
                  <a:srgbClr val="000000"/>
                </a:solidFill>
                <a:latin typeface="Comic Sans MS" panose="030F0702030302020204" pitchFamily="66" charset="0"/>
              </a:rPr>
              <a:t>Go on family visits</a:t>
            </a:r>
          </a:p>
          <a:p>
            <a:pPr lvl="0" eaLnBrk="0" fontAlgn="base" hangingPunct="0">
              <a:spcBef>
                <a:spcPct val="0"/>
              </a:spcBef>
              <a:spcAft>
                <a:spcPct val="0"/>
              </a:spcAft>
              <a:buSzPts val="1000"/>
              <a:buFont typeface="Symbol" panose="05050102010706020507" pitchFamily="18" charset="2"/>
              <a:buChar char="¨"/>
            </a:pPr>
            <a:r>
              <a:rPr lang="en-GB" altLang="en-US" dirty="0">
                <a:solidFill>
                  <a:srgbClr val="000000"/>
                </a:solidFill>
                <a:latin typeface="Comic Sans MS" panose="030F0702030302020204" pitchFamily="66" charset="0"/>
              </a:rPr>
              <a:t>Attend routine appointments</a:t>
            </a:r>
          </a:p>
          <a:p>
            <a:pPr lvl="0" eaLnBrk="0" fontAlgn="base" hangingPunct="0">
              <a:spcBef>
                <a:spcPct val="0"/>
              </a:spcBef>
              <a:spcAft>
                <a:spcPct val="0"/>
              </a:spcAft>
              <a:buSzPts val="1000"/>
              <a:buFont typeface="Symbol" panose="05050102010706020507" pitchFamily="18" charset="2"/>
              <a:buChar char="¨"/>
            </a:pPr>
            <a:r>
              <a:rPr lang="en-GB" altLang="en-US" dirty="0">
                <a:solidFill>
                  <a:srgbClr val="000000"/>
                </a:solidFill>
                <a:latin typeface="Comic Sans MS" panose="030F0702030302020204" pitchFamily="66" charset="0"/>
              </a:rPr>
              <a:t>Go on holiday</a:t>
            </a:r>
          </a:p>
          <a:p>
            <a:pPr lvl="0" eaLnBrk="0" fontAlgn="base" hangingPunct="0">
              <a:spcBef>
                <a:spcPct val="0"/>
              </a:spcBef>
              <a:spcAft>
                <a:spcPct val="0"/>
              </a:spcAft>
              <a:buSzPts val="1000"/>
              <a:buFont typeface="Symbol" panose="05050102010706020507" pitchFamily="18" charset="2"/>
              <a:buChar char="¨"/>
            </a:pPr>
            <a:r>
              <a:rPr lang="en-GB" altLang="en-US" dirty="0">
                <a:solidFill>
                  <a:srgbClr val="000000"/>
                </a:solidFill>
                <a:latin typeface="Comic Sans MS" panose="030F0702030302020204" pitchFamily="66" charset="0"/>
              </a:rPr>
              <a:t>Go shopping</a:t>
            </a:r>
          </a:p>
          <a:p>
            <a:pPr lvl="0" eaLnBrk="0" fontAlgn="base" hangingPunct="0">
              <a:spcBef>
                <a:spcPct val="0"/>
              </a:spcBef>
              <a:spcAft>
                <a:spcPct val="0"/>
              </a:spcAft>
              <a:buSzPts val="1000"/>
              <a:buFont typeface="Symbol" panose="05050102010706020507" pitchFamily="18" charset="2"/>
              <a:buChar char="¨"/>
            </a:pPr>
            <a:r>
              <a:rPr lang="en-GB" altLang="en-US" dirty="0">
                <a:solidFill>
                  <a:srgbClr val="000000"/>
                </a:solidFill>
                <a:latin typeface="Comic Sans MS" panose="030F0702030302020204" pitchFamily="66" charset="0"/>
              </a:rPr>
              <a:t>Go for days out</a:t>
            </a:r>
            <a:endParaRPr lang="en-US" altLang="en-US" sz="3600" dirty="0">
              <a:latin typeface="Comic Sans MS" panose="030F0702030302020204" pitchFamily="66" charset="0"/>
            </a:endParaRPr>
          </a:p>
          <a:p>
            <a:endParaRPr lang="en-GB" dirty="0"/>
          </a:p>
        </p:txBody>
      </p:sp>
      <p:pic>
        <p:nvPicPr>
          <p:cNvPr id="10" name="Picture 12" descr="attendance"/>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025424" y="1700808"/>
            <a:ext cx="3507015" cy="44253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5217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591056"/>
            <a:ext cx="7408333" cy="4535107"/>
          </a:xfrm>
        </p:spPr>
        <p:txBody>
          <a:bodyPr>
            <a:normAutofit fontScale="92500" lnSpcReduction="20000"/>
          </a:bodyPr>
          <a:lstStyle/>
          <a:p>
            <a:r>
              <a:rPr lang="en-GB" sz="3200" dirty="0">
                <a:latin typeface="Comic Sans MS" panose="030F0702030302020204" pitchFamily="66" charset="0"/>
              </a:rPr>
              <a:t>95% attendance equals 10 days  absence,2 weeks off a year and  49 lessons missed</a:t>
            </a:r>
          </a:p>
          <a:p>
            <a:endParaRPr lang="en-GB" sz="3200" dirty="0">
              <a:latin typeface="Comic Sans MS" panose="030F0702030302020204" pitchFamily="66" charset="0"/>
            </a:endParaRPr>
          </a:p>
          <a:p>
            <a:r>
              <a:rPr lang="en-GB" sz="3200" dirty="0">
                <a:latin typeface="Comic Sans MS" panose="030F0702030302020204" pitchFamily="66" charset="0"/>
              </a:rPr>
              <a:t>89%  attendance equals 20 days  absence, 4 weeks off and  98 lessons missed</a:t>
            </a:r>
          </a:p>
          <a:p>
            <a:endParaRPr lang="en-GB" sz="3200" dirty="0">
              <a:latin typeface="Comic Sans MS" panose="030F0702030302020204" pitchFamily="66" charset="0"/>
            </a:endParaRPr>
          </a:p>
          <a:p>
            <a:r>
              <a:rPr lang="en-GB" sz="3200" dirty="0">
                <a:latin typeface="Comic Sans MS" panose="030F0702030302020204" pitchFamily="66" charset="0"/>
              </a:rPr>
              <a:t>85%  attendance equals 29 days  absence, 6 weeks off and    147 lessons missed</a:t>
            </a:r>
          </a:p>
          <a:p>
            <a:endParaRPr lang="en-GB" sz="3200" b="1" dirty="0">
              <a:latin typeface="Candara" panose="020E0502030303020204" pitchFamily="34" charset="0"/>
            </a:endParaRPr>
          </a:p>
          <a:p>
            <a:endParaRPr lang="en-GB" dirty="0"/>
          </a:p>
        </p:txBody>
      </p:sp>
      <p:sp>
        <p:nvSpPr>
          <p:cNvPr id="2" name="Title 1"/>
          <p:cNvSpPr>
            <a:spLocks noGrp="1"/>
          </p:cNvSpPr>
          <p:nvPr>
            <p:ph type="title"/>
          </p:nvPr>
        </p:nvSpPr>
        <p:spPr/>
        <p:txBody>
          <a:bodyPr/>
          <a:lstStyle/>
          <a:p>
            <a:r>
              <a:rPr lang="en-GB" b="1" dirty="0">
                <a:solidFill>
                  <a:srgbClr val="FF0000"/>
                </a:solidFill>
                <a:latin typeface="Comic Sans MS" panose="030F0702030302020204" pitchFamily="66" charset="0"/>
              </a:rPr>
              <a:t>Did you Know?</a:t>
            </a:r>
            <a:endParaRPr lang="en-GB" b="1" dirty="0">
              <a:latin typeface="Comic Sans MS" panose="030F0702030302020204" pitchFamily="66" charset="0"/>
            </a:endParaRPr>
          </a:p>
        </p:txBody>
      </p:sp>
    </p:spTree>
    <p:extLst>
      <p:ext uri="{BB962C8B-B14F-4D97-AF65-F5344CB8AC3E}">
        <p14:creationId xmlns:p14="http://schemas.microsoft.com/office/powerpoint/2010/main" val="24562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br>
              <a:rPr lang="en-US" dirty="0">
                <a:solidFill>
                  <a:srgbClr val="920846"/>
                </a:solidFill>
                <a:latin typeface="Comic Sans MS" panose="030F0702030302020204" pitchFamily="66" charset="0"/>
              </a:rPr>
            </a:br>
            <a:r>
              <a:rPr lang="en-US" b="1" dirty="0">
                <a:solidFill>
                  <a:srgbClr val="920846"/>
                </a:solidFill>
                <a:latin typeface="Comic Sans MS" panose="030F0702030302020204" pitchFamily="66" charset="0"/>
              </a:rPr>
              <a:t>THERE’S A DIFFERENCE BETWEEN BEING UNWELL AND BEING SICK</a:t>
            </a:r>
            <a:endParaRPr lang="en-GB" b="1" dirty="0"/>
          </a:p>
        </p:txBody>
      </p:sp>
      <p:sp>
        <p:nvSpPr>
          <p:cNvPr id="8" name="Text Placeholder 7"/>
          <p:cNvSpPr>
            <a:spLocks noGrp="1"/>
          </p:cNvSpPr>
          <p:nvPr>
            <p:ph type="body" idx="1"/>
          </p:nvPr>
        </p:nvSpPr>
        <p:spPr/>
        <p:txBody>
          <a:bodyPr/>
          <a:lstStyle/>
          <a:p>
            <a:r>
              <a:rPr lang="en-GB" dirty="0">
                <a:latin typeface="Comic Sans MS" panose="030F0702030302020204" pitchFamily="66" charset="0"/>
              </a:rPr>
              <a:t>You are sick if you have </a:t>
            </a:r>
          </a:p>
        </p:txBody>
      </p:sp>
      <p:sp>
        <p:nvSpPr>
          <p:cNvPr id="9" name="Content Placeholder 8"/>
          <p:cNvSpPr>
            <a:spLocks noGrp="1"/>
          </p:cNvSpPr>
          <p:nvPr>
            <p:ph sz="half" idx="2"/>
          </p:nvPr>
        </p:nvSpPr>
        <p:spPr/>
        <p:txBody>
          <a:bodyPr/>
          <a:lstStyle/>
          <a:p>
            <a:r>
              <a:rPr lang="en-GB" dirty="0">
                <a:latin typeface="Comic Sans MS" panose="030F0702030302020204" pitchFamily="66" charset="0"/>
              </a:rPr>
              <a:t>Flu</a:t>
            </a:r>
          </a:p>
          <a:p>
            <a:r>
              <a:rPr lang="en-GB" dirty="0">
                <a:latin typeface="Comic Sans MS" panose="030F0702030302020204" pitchFamily="66" charset="0"/>
              </a:rPr>
              <a:t>Chicken pox</a:t>
            </a:r>
          </a:p>
          <a:p>
            <a:r>
              <a:rPr lang="en-GB" dirty="0">
                <a:latin typeface="Comic Sans MS" panose="030F0702030302020204" pitchFamily="66" charset="0"/>
              </a:rPr>
              <a:t>A disease other can catch</a:t>
            </a:r>
          </a:p>
          <a:p>
            <a:r>
              <a:rPr lang="en-GB" dirty="0">
                <a:latin typeface="Comic Sans MS" panose="030F0702030302020204" pitchFamily="66" charset="0"/>
              </a:rPr>
              <a:t>Are being sick</a:t>
            </a:r>
          </a:p>
          <a:p>
            <a:endParaRPr lang="en-GB" dirty="0">
              <a:latin typeface="Comic Sans MS" panose="030F0702030302020204" pitchFamily="66" charset="0"/>
            </a:endParaRPr>
          </a:p>
          <a:p>
            <a:r>
              <a:rPr lang="en-GB" dirty="0">
                <a:latin typeface="Comic Sans MS" panose="030F0702030302020204" pitchFamily="66" charset="0"/>
              </a:rPr>
              <a:t>You </a:t>
            </a:r>
            <a:r>
              <a:rPr lang="en-GB" b="1" dirty="0">
                <a:solidFill>
                  <a:srgbClr val="FF0000"/>
                </a:solidFill>
                <a:latin typeface="Comic Sans MS" panose="030F0702030302020204" pitchFamily="66" charset="0"/>
              </a:rPr>
              <a:t>should</a:t>
            </a:r>
            <a:r>
              <a:rPr lang="en-GB" dirty="0">
                <a:latin typeface="Comic Sans MS" panose="030F0702030302020204" pitchFamily="66" charset="0"/>
              </a:rPr>
              <a:t> </a:t>
            </a:r>
            <a:r>
              <a:rPr lang="en-GB" b="1" dirty="0">
                <a:solidFill>
                  <a:srgbClr val="FF0000"/>
                </a:solidFill>
                <a:latin typeface="Comic Sans MS" panose="030F0702030302020204" pitchFamily="66" charset="0"/>
              </a:rPr>
              <a:t>NOT</a:t>
            </a:r>
            <a:r>
              <a:rPr lang="en-GB" dirty="0">
                <a:latin typeface="Comic Sans MS" panose="030F0702030302020204" pitchFamily="66" charset="0"/>
              </a:rPr>
              <a:t> come to school   </a:t>
            </a:r>
          </a:p>
          <a:p>
            <a:endParaRPr lang="en-GB" dirty="0"/>
          </a:p>
          <a:p>
            <a:endParaRPr lang="en-GB" dirty="0"/>
          </a:p>
        </p:txBody>
      </p:sp>
      <p:sp>
        <p:nvSpPr>
          <p:cNvPr id="10" name="Text Placeholder 9"/>
          <p:cNvSpPr>
            <a:spLocks noGrp="1"/>
          </p:cNvSpPr>
          <p:nvPr>
            <p:ph type="body" sz="quarter" idx="3"/>
          </p:nvPr>
        </p:nvSpPr>
        <p:spPr/>
        <p:txBody>
          <a:bodyPr>
            <a:normAutofit fontScale="92500"/>
          </a:bodyPr>
          <a:lstStyle/>
          <a:p>
            <a:r>
              <a:rPr lang="en-GB" dirty="0">
                <a:latin typeface="Comic Sans MS" panose="030F0702030302020204" pitchFamily="66" charset="0"/>
              </a:rPr>
              <a:t>You are unwell if you have </a:t>
            </a:r>
          </a:p>
        </p:txBody>
      </p:sp>
      <p:sp>
        <p:nvSpPr>
          <p:cNvPr id="11" name="Content Placeholder 10"/>
          <p:cNvSpPr>
            <a:spLocks noGrp="1"/>
          </p:cNvSpPr>
          <p:nvPr>
            <p:ph sz="quarter" idx="4"/>
          </p:nvPr>
        </p:nvSpPr>
        <p:spPr/>
        <p:txBody>
          <a:bodyPr/>
          <a:lstStyle/>
          <a:p>
            <a:r>
              <a:rPr lang="en-GB" dirty="0">
                <a:latin typeface="Comic Sans MS" panose="030F0702030302020204" pitchFamily="66" charset="0"/>
              </a:rPr>
              <a:t>Cold</a:t>
            </a:r>
          </a:p>
          <a:p>
            <a:r>
              <a:rPr lang="en-GB" dirty="0">
                <a:latin typeface="Comic Sans MS" panose="030F0702030302020204" pitchFamily="66" charset="0"/>
              </a:rPr>
              <a:t>Headache</a:t>
            </a:r>
          </a:p>
          <a:p>
            <a:r>
              <a:rPr lang="en-GB" dirty="0">
                <a:latin typeface="Comic Sans MS" panose="030F0702030302020204" pitchFamily="66" charset="0"/>
              </a:rPr>
              <a:t>Stomach ache</a:t>
            </a:r>
          </a:p>
          <a:p>
            <a:r>
              <a:rPr lang="en-GB" dirty="0">
                <a:latin typeface="Comic Sans MS" panose="030F0702030302020204" pitchFamily="66" charset="0"/>
              </a:rPr>
              <a:t>Period pains </a:t>
            </a:r>
          </a:p>
          <a:p>
            <a:endParaRPr lang="en-GB" dirty="0">
              <a:latin typeface="Comic Sans MS" panose="030F0702030302020204" pitchFamily="66" charset="0"/>
            </a:endParaRPr>
          </a:p>
          <a:p>
            <a:r>
              <a:rPr lang="en-GB" dirty="0">
                <a:latin typeface="Comic Sans MS" panose="030F0702030302020204" pitchFamily="66" charset="0"/>
              </a:rPr>
              <a:t>You </a:t>
            </a:r>
            <a:r>
              <a:rPr lang="en-GB" b="1" dirty="0">
                <a:solidFill>
                  <a:schemeClr val="accent3">
                    <a:lumMod val="75000"/>
                  </a:schemeClr>
                </a:solidFill>
                <a:latin typeface="Comic Sans MS" panose="030F0702030302020204" pitchFamily="66" charset="0"/>
              </a:rPr>
              <a:t>should still </a:t>
            </a:r>
            <a:r>
              <a:rPr lang="en-GB" dirty="0">
                <a:latin typeface="Comic Sans MS" panose="030F0702030302020204" pitchFamily="66" charset="0"/>
              </a:rPr>
              <a:t>come to school </a:t>
            </a:r>
          </a:p>
          <a:p>
            <a:endParaRPr lang="en-GB" dirty="0">
              <a:latin typeface="Comic Sans MS" panose="030F0702030302020204" pitchFamily="66" charset="0"/>
            </a:endParaRPr>
          </a:p>
        </p:txBody>
      </p:sp>
      <p:sp>
        <p:nvSpPr>
          <p:cNvPr id="12" name="AutoShape 2" descr="Download Check Mark Tick Mark Check Royalty-Free Vecto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4" descr="Download Check Mark Tick Mark Check Royalty-Free Vector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3244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00808"/>
            <a:ext cx="7408333" cy="4425355"/>
          </a:xfrm>
        </p:spPr>
        <p:txBody>
          <a:bodyPr>
            <a:normAutofit/>
          </a:bodyPr>
          <a:lstStyle/>
          <a:p>
            <a:r>
              <a:rPr lang="en-GB" dirty="0">
                <a:latin typeface="Comic Sans MS" panose="030F0702030302020204" pitchFamily="66" charset="0"/>
              </a:rPr>
              <a:t>You and your family have access to your attendance in class charts </a:t>
            </a:r>
          </a:p>
          <a:p>
            <a:endParaRPr lang="en-GB" dirty="0">
              <a:latin typeface="Comic Sans MS" panose="030F0702030302020204" pitchFamily="66" charset="0"/>
            </a:endParaRPr>
          </a:p>
          <a:p>
            <a:r>
              <a:rPr lang="en-GB" sz="3200" dirty="0">
                <a:latin typeface="Comic Sans MS" panose="030F0702030302020204" pitchFamily="66" charset="0"/>
              </a:rPr>
              <a:t>100%  </a:t>
            </a:r>
          </a:p>
          <a:p>
            <a:r>
              <a:rPr lang="en-GB" sz="3200" dirty="0">
                <a:latin typeface="Comic Sans MS" panose="030F0702030302020204" pitchFamily="66" charset="0"/>
              </a:rPr>
              <a:t>95- 99% </a:t>
            </a:r>
          </a:p>
          <a:p>
            <a:r>
              <a:rPr lang="en-GB" sz="3200" dirty="0">
                <a:latin typeface="Comic Sans MS" panose="030F0702030302020204" pitchFamily="66" charset="0"/>
              </a:rPr>
              <a:t>94.9- 90% </a:t>
            </a:r>
          </a:p>
          <a:p>
            <a:endParaRPr lang="en-GB" sz="3200" dirty="0">
              <a:latin typeface="Comic Sans MS" panose="030F0702030302020204" pitchFamily="66" charset="0"/>
            </a:endParaRPr>
          </a:p>
          <a:p>
            <a:r>
              <a:rPr lang="en-GB" sz="3200" dirty="0">
                <a:latin typeface="Comic Sans MS" panose="030F0702030302020204" pitchFamily="66" charset="0"/>
              </a:rPr>
              <a:t>Below 90% </a:t>
            </a:r>
          </a:p>
          <a:p>
            <a:endParaRPr lang="en-GB" dirty="0"/>
          </a:p>
        </p:txBody>
      </p:sp>
      <p:sp>
        <p:nvSpPr>
          <p:cNvPr id="3" name="Title 2"/>
          <p:cNvSpPr>
            <a:spLocks noGrp="1"/>
          </p:cNvSpPr>
          <p:nvPr>
            <p:ph type="title"/>
          </p:nvPr>
        </p:nvSpPr>
        <p:spPr/>
        <p:txBody>
          <a:bodyPr/>
          <a:lstStyle/>
          <a:p>
            <a:r>
              <a:rPr lang="en-GB" dirty="0">
                <a:solidFill>
                  <a:srgbClr val="FF0000"/>
                </a:solidFill>
                <a:latin typeface="Comic Sans MS" panose="030F0702030302020204" pitchFamily="66" charset="0"/>
              </a:rPr>
              <a:t>Your responsibility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3588974"/>
            <a:ext cx="601190" cy="56263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9394" y="3030331"/>
            <a:ext cx="614363" cy="574964"/>
          </a:xfrm>
          <a:prstGeom prst="rect">
            <a:avLst/>
          </a:prstGeom>
        </p:spPr>
      </p:pic>
      <p:sp>
        <p:nvSpPr>
          <p:cNvPr id="6" name="AutoShape 6" descr="Vector Emoji Yellow Neutral Face Stock Vector - Illustration of icon,  happiness: 11608806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Vector Emoji Yellow Neutral Face Stock Vector - Illustration of icon,  happiness: 11608806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0" descr="Vector Emoji Yellow Neutral Face Stock Vector - Illustration of icon,  happiness: 11608806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8251" y="4151610"/>
            <a:ext cx="799193" cy="79919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5061" y="5310580"/>
            <a:ext cx="619187" cy="566691"/>
          </a:xfrm>
          <a:prstGeom prst="rect">
            <a:avLst/>
          </a:prstGeom>
        </p:spPr>
      </p:pic>
    </p:spTree>
    <p:extLst>
      <p:ext uri="{BB962C8B-B14F-4D97-AF65-F5344CB8AC3E}">
        <p14:creationId xmlns:p14="http://schemas.microsoft.com/office/powerpoint/2010/main" val="4252094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1567</TotalTime>
  <Words>1141</Words>
  <Application>Microsoft Office PowerPoint</Application>
  <PresentationFormat>On-screen Show (4:3)</PresentationFormat>
  <Paragraphs>366</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Black</vt:lpstr>
      <vt:lpstr>Arial Narrow</vt:lpstr>
      <vt:lpstr>Calibri</vt:lpstr>
      <vt:lpstr>Candara</vt:lpstr>
      <vt:lpstr>Comic Sans MS</vt:lpstr>
      <vt:lpstr>Franklin Gothic Demi Cond</vt:lpstr>
      <vt:lpstr>Open Sans</vt:lpstr>
      <vt:lpstr>Symbol</vt:lpstr>
      <vt:lpstr>Waveform</vt:lpstr>
      <vt:lpstr>RANGE HIGH SCHOOL Attendance 2024 </vt:lpstr>
      <vt:lpstr>PowerPoint Presentation</vt:lpstr>
      <vt:lpstr>PowerPoint Presentation</vt:lpstr>
      <vt:lpstr>Good attendance</vt:lpstr>
      <vt:lpstr>PowerPoint Presentation</vt:lpstr>
      <vt:lpstr>Good attendance</vt:lpstr>
      <vt:lpstr>Did you Know?</vt:lpstr>
      <vt:lpstr> THERE’S A DIFFERENCE BETWEEN BEING UNWELL AND BEING SICK</vt:lpstr>
      <vt:lpstr>Your responsibility </vt:lpstr>
      <vt:lpstr>Graduated response &amp; support in school </vt:lpstr>
      <vt:lpstr>Graduated response &amp; support in school </vt:lpstr>
      <vt:lpstr>Attendance codes</vt:lpstr>
      <vt:lpstr>Attendance codes</vt:lpstr>
      <vt:lpstr>PowerPoint Presentation</vt:lpstr>
      <vt:lpstr>PowerPoint Presentation</vt:lpstr>
      <vt:lpstr>Punctuality </vt:lpstr>
      <vt:lpstr>Lates after register closed</vt:lpstr>
      <vt:lpstr>Register marks </vt:lpstr>
      <vt:lpstr>Holidays in term time </vt:lpstr>
      <vt:lpstr>Rewards </vt:lpstr>
      <vt:lpstr>Attendance matters</vt:lpstr>
    </vt:vector>
  </TitlesOfParts>
  <Company>Range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RANGE HIGH SCHOOL Attendance 2017</dc:title>
  <dc:creator>L Dillon</dc:creator>
  <cp:lastModifiedBy>L Dillon</cp:lastModifiedBy>
  <cp:revision>65</cp:revision>
  <cp:lastPrinted>2019-11-18T08:38:34Z</cp:lastPrinted>
  <dcterms:created xsi:type="dcterms:W3CDTF">2017-09-22T10:51:23Z</dcterms:created>
  <dcterms:modified xsi:type="dcterms:W3CDTF">2024-09-05T14:04:19Z</dcterms:modified>
</cp:coreProperties>
</file>